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6" r:id="rId2"/>
    <p:sldId id="257" r:id="rId3"/>
    <p:sldId id="272" r:id="rId4"/>
    <p:sldId id="261" r:id="rId5"/>
    <p:sldId id="320" r:id="rId6"/>
    <p:sldId id="277" r:id="rId7"/>
    <p:sldId id="270" r:id="rId8"/>
    <p:sldId id="266" r:id="rId9"/>
    <p:sldId id="302" r:id="rId10"/>
    <p:sldId id="342" r:id="rId11"/>
    <p:sldId id="303" r:id="rId12"/>
    <p:sldId id="312" r:id="rId13"/>
    <p:sldId id="304" r:id="rId14"/>
    <p:sldId id="318" r:id="rId15"/>
    <p:sldId id="322" r:id="rId16"/>
    <p:sldId id="287" r:id="rId17"/>
    <p:sldId id="346" r:id="rId18"/>
    <p:sldId id="325" r:id="rId19"/>
    <p:sldId id="299" r:id="rId20"/>
    <p:sldId id="297" r:id="rId21"/>
    <p:sldId id="310" r:id="rId22"/>
    <p:sldId id="289" r:id="rId23"/>
    <p:sldId id="338" r:id="rId24"/>
    <p:sldId id="335" r:id="rId25"/>
    <p:sldId id="331" r:id="rId26"/>
    <p:sldId id="332" r:id="rId27"/>
    <p:sldId id="333" r:id="rId28"/>
    <p:sldId id="334" r:id="rId29"/>
    <p:sldId id="337" r:id="rId30"/>
    <p:sldId id="336" r:id="rId31"/>
    <p:sldId id="329" r:id="rId32"/>
    <p:sldId id="314" r:id="rId33"/>
    <p:sldId id="315" r:id="rId34"/>
    <p:sldId id="267" r:id="rId35"/>
    <p:sldId id="344" r:id="rId36"/>
    <p:sldId id="343" r:id="rId37"/>
    <p:sldId id="316" r:id="rId38"/>
    <p:sldId id="323" r:id="rId39"/>
    <p:sldId id="340" r:id="rId40"/>
    <p:sldId id="341" r:id="rId41"/>
    <p:sldId id="283" r:id="rId42"/>
    <p:sldId id="345" r:id="rId43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CC6600"/>
    <a:srgbClr val="FFFF99"/>
    <a:srgbClr val="CC33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63" autoAdjust="0"/>
    <p:restoredTop sz="94662" autoAdjust="0"/>
  </p:normalViewPr>
  <p:slideViewPr>
    <p:cSldViewPr>
      <p:cViewPr>
        <p:scale>
          <a:sx n="66" d="100"/>
          <a:sy n="66" d="100"/>
        </p:scale>
        <p:origin x="-1620" y="-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E8AB45-FBEE-4081-8DCC-5FF0112CC521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AR"/>
        </a:p>
      </dgm:t>
    </dgm:pt>
    <dgm:pt modelId="{ACAAC505-FE42-4D8D-A16A-5FC1F99B70A4}">
      <dgm:prSet phldrT="[Texto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es-AR" sz="6600" dirty="0" smtClean="0"/>
            <a:t>SCGE</a:t>
          </a:r>
          <a:endParaRPr lang="es-AR" sz="3200" dirty="0"/>
        </a:p>
      </dgm:t>
    </dgm:pt>
    <dgm:pt modelId="{7DDAA62A-2C53-4F5A-AEFF-CBA7C167CD3D}" type="parTrans" cxnId="{524B7975-10BB-48BC-B33D-76FB422F064E}">
      <dgm:prSet/>
      <dgm:spPr/>
      <dgm:t>
        <a:bodyPr/>
        <a:lstStyle/>
        <a:p>
          <a:endParaRPr lang="es-AR" sz="4800"/>
        </a:p>
      </dgm:t>
    </dgm:pt>
    <dgm:pt modelId="{F22C1429-AAC8-4A12-AF00-605460F1485D}" type="sibTrans" cxnId="{524B7975-10BB-48BC-B33D-76FB422F064E}">
      <dgm:prSet/>
      <dgm:spPr/>
      <dgm:t>
        <a:bodyPr/>
        <a:lstStyle/>
        <a:p>
          <a:endParaRPr lang="es-AR" sz="4800"/>
        </a:p>
      </dgm:t>
    </dgm:pt>
    <dgm:pt modelId="{B0C3963B-117C-42F6-90AB-E0FDF1F54A8A}">
      <dgm:prSet phldrT="[Texto]" custT="1"/>
      <dgm:spPr/>
      <dgm:t>
        <a:bodyPr/>
        <a:lstStyle/>
        <a:p>
          <a:pPr algn="ctr"/>
          <a:r>
            <a:rPr lang="es-AR" sz="3200" dirty="0" smtClean="0">
              <a:solidFill>
                <a:schemeClr val="accent3">
                  <a:lumMod val="50000"/>
                </a:schemeClr>
              </a:solidFill>
            </a:rPr>
            <a:t>Autoevaluación</a:t>
          </a:r>
          <a:endParaRPr lang="es-AR" sz="3200" dirty="0">
            <a:solidFill>
              <a:schemeClr val="accent3">
                <a:lumMod val="50000"/>
              </a:schemeClr>
            </a:solidFill>
          </a:endParaRPr>
        </a:p>
      </dgm:t>
    </dgm:pt>
    <dgm:pt modelId="{C9A8C72D-7468-48F6-8629-DC96C6DA25BF}" type="parTrans" cxnId="{009B64C8-33D5-494F-B5D0-50AF07999009}">
      <dgm:prSet/>
      <dgm:spPr/>
      <dgm:t>
        <a:bodyPr/>
        <a:lstStyle/>
        <a:p>
          <a:endParaRPr lang="es-AR" sz="4800"/>
        </a:p>
      </dgm:t>
    </dgm:pt>
    <dgm:pt modelId="{A9E90A3B-EF52-4643-B6B6-B2F4090852D1}" type="sibTrans" cxnId="{009B64C8-33D5-494F-B5D0-50AF07999009}">
      <dgm:prSet/>
      <dgm:spPr/>
      <dgm:t>
        <a:bodyPr/>
        <a:lstStyle/>
        <a:p>
          <a:endParaRPr lang="es-AR" sz="4800"/>
        </a:p>
      </dgm:t>
    </dgm:pt>
    <dgm:pt modelId="{DFDF71D4-EB08-47D6-A605-C8DBA53B0795}">
      <dgm:prSet phldrT="[Texto]" custT="1"/>
      <dgm:spPr>
        <a:solidFill>
          <a:srgbClr val="FFC000"/>
        </a:solidFill>
      </dgm:spPr>
      <dgm:t>
        <a:bodyPr/>
        <a:lstStyle/>
        <a:p>
          <a:r>
            <a:rPr lang="es-AR" sz="3200" dirty="0" smtClean="0">
              <a:solidFill>
                <a:srgbClr val="0070C0"/>
              </a:solidFill>
            </a:rPr>
            <a:t>Área de mejora</a:t>
          </a:r>
        </a:p>
        <a:p>
          <a:r>
            <a:rPr lang="es-AR" sz="2000" dirty="0" smtClean="0"/>
            <a:t> </a:t>
          </a:r>
          <a:r>
            <a:rPr lang="es-AR" sz="2000" dirty="0" smtClean="0">
              <a:solidFill>
                <a:srgbClr val="00B0F0"/>
              </a:solidFill>
            </a:rPr>
            <a:t>(Pedagógico Curricular)</a:t>
          </a:r>
          <a:endParaRPr lang="es-AR" sz="2000" dirty="0">
            <a:solidFill>
              <a:srgbClr val="00B0F0"/>
            </a:solidFill>
          </a:endParaRPr>
        </a:p>
      </dgm:t>
    </dgm:pt>
    <dgm:pt modelId="{69366DA4-F799-4B3B-859B-1CD486D4675D}" type="parTrans" cxnId="{04BD6D86-914E-42EF-AC54-01B4771AB245}">
      <dgm:prSet/>
      <dgm:spPr/>
      <dgm:t>
        <a:bodyPr/>
        <a:lstStyle/>
        <a:p>
          <a:endParaRPr lang="es-AR" sz="4800"/>
        </a:p>
      </dgm:t>
    </dgm:pt>
    <dgm:pt modelId="{2386D672-A86A-41F2-B1A5-3F6DFF0F93A8}" type="sibTrans" cxnId="{04BD6D86-914E-42EF-AC54-01B4771AB245}">
      <dgm:prSet/>
      <dgm:spPr/>
      <dgm:t>
        <a:bodyPr/>
        <a:lstStyle/>
        <a:p>
          <a:endParaRPr lang="es-AR" sz="4800"/>
        </a:p>
      </dgm:t>
    </dgm:pt>
    <dgm:pt modelId="{B61D28BA-1CA1-4C05-9F78-4C7775D0493C}">
      <dgm:prSet phldrT="[Texto]" custT="1"/>
      <dgm:spPr/>
      <dgm:t>
        <a:bodyPr/>
        <a:lstStyle/>
        <a:p>
          <a:r>
            <a:rPr lang="es-AR" sz="2800" dirty="0" smtClean="0">
              <a:solidFill>
                <a:schemeClr val="accent6">
                  <a:lumMod val="75000"/>
                </a:schemeClr>
              </a:solidFill>
            </a:rPr>
            <a:t>Definir los aprendizajes integrales</a:t>
          </a:r>
          <a:endParaRPr lang="es-AR" sz="2800" dirty="0">
            <a:solidFill>
              <a:schemeClr val="accent6">
                <a:lumMod val="75000"/>
              </a:schemeClr>
            </a:solidFill>
          </a:endParaRPr>
        </a:p>
      </dgm:t>
    </dgm:pt>
    <dgm:pt modelId="{18FA6B53-9CD0-4B80-AED6-03C4D85A4457}" type="parTrans" cxnId="{99913C95-0C13-4B97-93CC-BF214A8A33A5}">
      <dgm:prSet/>
      <dgm:spPr/>
      <dgm:t>
        <a:bodyPr/>
        <a:lstStyle/>
        <a:p>
          <a:endParaRPr lang="es-AR" sz="4800"/>
        </a:p>
      </dgm:t>
    </dgm:pt>
    <dgm:pt modelId="{75D05782-08BD-4F91-9F50-4EF533069B48}" type="sibTrans" cxnId="{99913C95-0C13-4B97-93CC-BF214A8A33A5}">
      <dgm:prSet/>
      <dgm:spPr/>
      <dgm:t>
        <a:bodyPr/>
        <a:lstStyle/>
        <a:p>
          <a:endParaRPr lang="es-AR" sz="4800"/>
        </a:p>
      </dgm:t>
    </dgm:pt>
    <dgm:pt modelId="{B6EDCA3D-83F2-4D3F-AFC4-CCAC6D66AE3F}">
      <dgm:prSet phldrT="[Texto]"/>
      <dgm:spPr>
        <a:solidFill>
          <a:srgbClr val="FFFF00"/>
        </a:solidFill>
      </dgm:spPr>
      <dgm:t>
        <a:bodyPr/>
        <a:lstStyle/>
        <a:p>
          <a:r>
            <a:rPr lang="es-AR" b="1" dirty="0" smtClean="0">
              <a:solidFill>
                <a:srgbClr val="FF0000"/>
              </a:solidFill>
            </a:rPr>
            <a:t>competencias</a:t>
          </a:r>
        </a:p>
      </dgm:t>
    </dgm:pt>
    <dgm:pt modelId="{30E66F47-39FF-48D4-A312-839F0EDC2A33}" type="parTrans" cxnId="{451DF99D-AB50-4B07-B258-69AEF1AD6F02}">
      <dgm:prSet/>
      <dgm:spPr/>
      <dgm:t>
        <a:bodyPr/>
        <a:lstStyle/>
        <a:p>
          <a:endParaRPr lang="es-AR"/>
        </a:p>
      </dgm:t>
    </dgm:pt>
    <dgm:pt modelId="{533C4D66-07B7-4C8D-9917-F11C0C9706AA}" type="sibTrans" cxnId="{451DF99D-AB50-4B07-B258-69AEF1AD6F02}">
      <dgm:prSet/>
      <dgm:spPr/>
      <dgm:t>
        <a:bodyPr/>
        <a:lstStyle/>
        <a:p>
          <a:endParaRPr lang="es-AR"/>
        </a:p>
      </dgm:t>
    </dgm:pt>
    <dgm:pt modelId="{9C4003FF-3511-44CF-B1B8-988CA69508D7}" type="pres">
      <dgm:prSet presAssocID="{A9E8AB45-FBEE-4081-8DCC-5FF0112CC521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es-AR"/>
        </a:p>
      </dgm:t>
    </dgm:pt>
    <dgm:pt modelId="{4FBAACE1-AC3D-4656-89BF-B840742CADC1}" type="pres">
      <dgm:prSet presAssocID="{ACAAC505-FE42-4D8D-A16A-5FC1F99B70A4}" presName="parentText1" presStyleLbl="node1" presStyleIdx="0" presStyleCnt="3" custScaleY="410661" custLinFactY="-97082" custLinFactNeighborX="10220" custLinFactNeighborY="-100000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BE9BB93F-F9EB-4E28-BD4D-2038598E14D1}" type="pres">
      <dgm:prSet presAssocID="{ACAAC505-FE42-4D8D-A16A-5FC1F99B70A4}" presName="childText1" presStyleLbl="solidAlignAcc1" presStyleIdx="0" presStyleCnt="2" custAng="10800000" custFlipVert="1" custScaleX="117587" custScaleY="25330" custLinFactNeighborX="12740" custLinFactNeighborY="-3353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082C89C3-8B6E-4BCF-AAF4-476CA5B9CE8E}" type="pres">
      <dgm:prSet presAssocID="{DFDF71D4-EB08-47D6-A605-C8DBA53B0795}" presName="parentText2" presStyleLbl="node1" presStyleIdx="1" presStyleCnt="3" custScaleX="92573" custScaleY="333950" custLinFactNeighborX="2532" custLinFactNeighborY="44557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876DC438-5BC6-4D0C-B55B-29A7A40B1F1D}" type="pres">
      <dgm:prSet presAssocID="{DFDF71D4-EB08-47D6-A605-C8DBA53B0795}" presName="childText2" presStyleLbl="solidAlignAcc1" presStyleIdx="1" presStyleCnt="2" custScaleX="111125" custScaleY="60856" custLinFactNeighborX="26322" custLinFactNeighborY="1219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2790899C-3FCE-45D2-AE06-BC081042BD06}" type="pres">
      <dgm:prSet presAssocID="{B6EDCA3D-83F2-4D3F-AFC4-CCAC6D66AE3F}" presName="parentText3" presStyleLbl="node1" presStyleIdx="2" presStyleCnt="3" custScaleY="170539" custLinFactY="21491" custLinFactNeighborX="201" custLinFactNeighborY="100000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s-AR"/>
        </a:p>
      </dgm:t>
    </dgm:pt>
  </dgm:ptLst>
  <dgm:cxnLst>
    <dgm:cxn modelId="{451DF99D-AB50-4B07-B258-69AEF1AD6F02}" srcId="{A9E8AB45-FBEE-4081-8DCC-5FF0112CC521}" destId="{B6EDCA3D-83F2-4D3F-AFC4-CCAC6D66AE3F}" srcOrd="2" destOrd="0" parTransId="{30E66F47-39FF-48D4-A312-839F0EDC2A33}" sibTransId="{533C4D66-07B7-4C8D-9917-F11C0C9706AA}"/>
    <dgm:cxn modelId="{2D81AEAC-4F54-4112-90DC-AD4B50BCFBFD}" type="presOf" srcId="{DFDF71D4-EB08-47D6-A605-C8DBA53B0795}" destId="{082C89C3-8B6E-4BCF-AAF4-476CA5B9CE8E}" srcOrd="0" destOrd="0" presId="urn:microsoft.com/office/officeart/2009/3/layout/IncreasingArrowsProcess"/>
    <dgm:cxn modelId="{009B64C8-33D5-494F-B5D0-50AF07999009}" srcId="{ACAAC505-FE42-4D8D-A16A-5FC1F99B70A4}" destId="{B0C3963B-117C-42F6-90AB-E0FDF1F54A8A}" srcOrd="0" destOrd="0" parTransId="{C9A8C72D-7468-48F6-8629-DC96C6DA25BF}" sibTransId="{A9E90A3B-EF52-4643-B6B6-B2F4090852D1}"/>
    <dgm:cxn modelId="{3011A3FA-30B5-4DD6-9155-C98E73C11669}" type="presOf" srcId="{ACAAC505-FE42-4D8D-A16A-5FC1F99B70A4}" destId="{4FBAACE1-AC3D-4656-89BF-B840742CADC1}" srcOrd="0" destOrd="0" presId="urn:microsoft.com/office/officeart/2009/3/layout/IncreasingArrowsProcess"/>
    <dgm:cxn modelId="{1C97DA29-4E86-4FBF-9750-6F192116A506}" type="presOf" srcId="{A9E8AB45-FBEE-4081-8DCC-5FF0112CC521}" destId="{9C4003FF-3511-44CF-B1B8-988CA69508D7}" srcOrd="0" destOrd="0" presId="urn:microsoft.com/office/officeart/2009/3/layout/IncreasingArrowsProcess"/>
    <dgm:cxn modelId="{99913C95-0C13-4B97-93CC-BF214A8A33A5}" srcId="{DFDF71D4-EB08-47D6-A605-C8DBA53B0795}" destId="{B61D28BA-1CA1-4C05-9F78-4C7775D0493C}" srcOrd="0" destOrd="0" parTransId="{18FA6B53-9CD0-4B80-AED6-03C4D85A4457}" sibTransId="{75D05782-08BD-4F91-9F50-4EF533069B48}"/>
    <dgm:cxn modelId="{524B7975-10BB-48BC-B33D-76FB422F064E}" srcId="{A9E8AB45-FBEE-4081-8DCC-5FF0112CC521}" destId="{ACAAC505-FE42-4D8D-A16A-5FC1F99B70A4}" srcOrd="0" destOrd="0" parTransId="{7DDAA62A-2C53-4F5A-AEFF-CBA7C167CD3D}" sibTransId="{F22C1429-AAC8-4A12-AF00-605460F1485D}"/>
    <dgm:cxn modelId="{BAD61958-D162-4C79-A649-3938ACD9F7D6}" type="presOf" srcId="{B0C3963B-117C-42F6-90AB-E0FDF1F54A8A}" destId="{BE9BB93F-F9EB-4E28-BD4D-2038598E14D1}" srcOrd="0" destOrd="0" presId="urn:microsoft.com/office/officeart/2009/3/layout/IncreasingArrowsProcess"/>
    <dgm:cxn modelId="{04BD6D86-914E-42EF-AC54-01B4771AB245}" srcId="{A9E8AB45-FBEE-4081-8DCC-5FF0112CC521}" destId="{DFDF71D4-EB08-47D6-A605-C8DBA53B0795}" srcOrd="1" destOrd="0" parTransId="{69366DA4-F799-4B3B-859B-1CD486D4675D}" sibTransId="{2386D672-A86A-41F2-B1A5-3F6DFF0F93A8}"/>
    <dgm:cxn modelId="{64367E74-6D5D-416B-87B0-0481F2B501F3}" type="presOf" srcId="{B6EDCA3D-83F2-4D3F-AFC4-CCAC6D66AE3F}" destId="{2790899C-3FCE-45D2-AE06-BC081042BD06}" srcOrd="0" destOrd="0" presId="urn:microsoft.com/office/officeart/2009/3/layout/IncreasingArrowsProcess"/>
    <dgm:cxn modelId="{EB96519E-8483-4898-BA02-6BF18047BBDD}" type="presOf" srcId="{B61D28BA-1CA1-4C05-9F78-4C7775D0493C}" destId="{876DC438-5BC6-4D0C-B55B-29A7A40B1F1D}" srcOrd="0" destOrd="0" presId="urn:microsoft.com/office/officeart/2009/3/layout/IncreasingArrowsProcess"/>
    <dgm:cxn modelId="{E2CCED7B-70DA-4E90-B4F9-E2B94949AD5F}" type="presParOf" srcId="{9C4003FF-3511-44CF-B1B8-988CA69508D7}" destId="{4FBAACE1-AC3D-4656-89BF-B840742CADC1}" srcOrd="0" destOrd="0" presId="urn:microsoft.com/office/officeart/2009/3/layout/IncreasingArrowsProcess"/>
    <dgm:cxn modelId="{7C72AABD-0CCA-4F1E-ADC4-9745B76BC877}" type="presParOf" srcId="{9C4003FF-3511-44CF-B1B8-988CA69508D7}" destId="{BE9BB93F-F9EB-4E28-BD4D-2038598E14D1}" srcOrd="1" destOrd="0" presId="urn:microsoft.com/office/officeart/2009/3/layout/IncreasingArrowsProcess"/>
    <dgm:cxn modelId="{B805AC75-8E5D-49E6-A5D8-4BFC7349DCA1}" type="presParOf" srcId="{9C4003FF-3511-44CF-B1B8-988CA69508D7}" destId="{082C89C3-8B6E-4BCF-AAF4-476CA5B9CE8E}" srcOrd="2" destOrd="0" presId="urn:microsoft.com/office/officeart/2009/3/layout/IncreasingArrowsProcess"/>
    <dgm:cxn modelId="{F8FE2B47-75DD-443F-803D-8F31F1FAE5D9}" type="presParOf" srcId="{9C4003FF-3511-44CF-B1B8-988CA69508D7}" destId="{876DC438-5BC6-4D0C-B55B-29A7A40B1F1D}" srcOrd="3" destOrd="0" presId="urn:microsoft.com/office/officeart/2009/3/layout/IncreasingArrowsProcess"/>
    <dgm:cxn modelId="{56AD331C-0428-4512-8438-2B127F88169F}" type="presParOf" srcId="{9C4003FF-3511-44CF-B1B8-988CA69508D7}" destId="{2790899C-3FCE-45D2-AE06-BC081042BD06}" srcOrd="4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4F4F162-57A6-43D3-A2E6-AE2AAF6322D8}" type="doc">
      <dgm:prSet loTypeId="urn:microsoft.com/office/officeart/2005/8/layout/funnel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AR"/>
        </a:p>
      </dgm:t>
    </dgm:pt>
    <dgm:pt modelId="{7EFB07A4-06CD-41DD-8014-6E5EDD00E439}">
      <dgm:prSet phldrT="[Texto]"/>
      <dgm:spPr>
        <a:solidFill>
          <a:srgbClr val="FFFF00"/>
        </a:solidFill>
      </dgm:spPr>
      <dgm:t>
        <a:bodyPr/>
        <a:lstStyle/>
        <a:p>
          <a:r>
            <a:rPr lang="es-AR" dirty="0" smtClean="0">
              <a:solidFill>
                <a:schemeClr val="tx2">
                  <a:lumMod val="60000"/>
                  <a:lumOff val="40000"/>
                </a:schemeClr>
              </a:solidFill>
            </a:rPr>
            <a:t>Oración Ignaciana</a:t>
          </a:r>
          <a:endParaRPr lang="es-AR" dirty="0">
            <a:solidFill>
              <a:schemeClr val="tx2">
                <a:lumMod val="60000"/>
                <a:lumOff val="40000"/>
              </a:schemeClr>
            </a:solidFill>
          </a:endParaRPr>
        </a:p>
      </dgm:t>
    </dgm:pt>
    <dgm:pt modelId="{6828F15A-BA56-4959-89EF-4686BE59698B}" type="parTrans" cxnId="{824BD6AC-186E-4C42-A610-DC6542569DE7}">
      <dgm:prSet/>
      <dgm:spPr/>
      <dgm:t>
        <a:bodyPr/>
        <a:lstStyle/>
        <a:p>
          <a:endParaRPr lang="es-AR"/>
        </a:p>
      </dgm:t>
    </dgm:pt>
    <dgm:pt modelId="{2D1FF1DD-F2BC-4C6A-B55D-7F4D938A230C}" type="sibTrans" cxnId="{824BD6AC-186E-4C42-A610-DC6542569DE7}">
      <dgm:prSet/>
      <dgm:spPr/>
      <dgm:t>
        <a:bodyPr/>
        <a:lstStyle/>
        <a:p>
          <a:endParaRPr lang="es-AR"/>
        </a:p>
      </dgm:t>
    </dgm:pt>
    <dgm:pt modelId="{A2003304-840C-479F-9EF4-1BE9FD13D114}">
      <dgm:prSet phldrT="[Texto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s-AR" sz="1400" dirty="0" smtClean="0">
              <a:solidFill>
                <a:srgbClr val="92D050"/>
              </a:solidFill>
            </a:rPr>
            <a:t>Aprendizaje en Servicio</a:t>
          </a:r>
          <a:endParaRPr lang="es-AR" sz="1400" dirty="0">
            <a:solidFill>
              <a:srgbClr val="92D050"/>
            </a:solidFill>
          </a:endParaRPr>
        </a:p>
      </dgm:t>
    </dgm:pt>
    <dgm:pt modelId="{825A9367-7667-4561-B540-C21A3131A81F}" type="parTrans" cxnId="{BDFCA5F0-89EB-487C-82F8-0021C18F200D}">
      <dgm:prSet/>
      <dgm:spPr/>
      <dgm:t>
        <a:bodyPr/>
        <a:lstStyle/>
        <a:p>
          <a:endParaRPr lang="es-AR"/>
        </a:p>
      </dgm:t>
    </dgm:pt>
    <dgm:pt modelId="{18B96941-3EDE-40F4-9D95-E0269B559472}" type="sibTrans" cxnId="{BDFCA5F0-89EB-487C-82F8-0021C18F200D}">
      <dgm:prSet/>
      <dgm:spPr/>
      <dgm:t>
        <a:bodyPr/>
        <a:lstStyle/>
        <a:p>
          <a:endParaRPr lang="es-AR"/>
        </a:p>
      </dgm:t>
    </dgm:pt>
    <dgm:pt modelId="{BB5BEB29-E829-4BE1-BB16-1D7B710EF62C}">
      <dgm:prSet phldrT="[Texto]"/>
      <dgm:spPr/>
      <dgm:t>
        <a:bodyPr/>
        <a:lstStyle/>
        <a:p>
          <a:r>
            <a:rPr lang="es-AR" dirty="0" smtClean="0"/>
            <a:t>campamento</a:t>
          </a:r>
          <a:endParaRPr lang="es-AR" dirty="0"/>
        </a:p>
      </dgm:t>
    </dgm:pt>
    <dgm:pt modelId="{F022C1E6-6695-4355-8366-A9B7A630E403}" type="parTrans" cxnId="{D0F93503-73F1-4D1B-B0CF-9DA6BF6D8BFD}">
      <dgm:prSet/>
      <dgm:spPr/>
      <dgm:t>
        <a:bodyPr/>
        <a:lstStyle/>
        <a:p>
          <a:endParaRPr lang="es-AR"/>
        </a:p>
      </dgm:t>
    </dgm:pt>
    <dgm:pt modelId="{1F20456C-B299-49FF-B02D-289BB0F54FA4}" type="sibTrans" cxnId="{D0F93503-73F1-4D1B-B0CF-9DA6BF6D8BFD}">
      <dgm:prSet/>
      <dgm:spPr/>
      <dgm:t>
        <a:bodyPr/>
        <a:lstStyle/>
        <a:p>
          <a:endParaRPr lang="es-AR"/>
        </a:p>
      </dgm:t>
    </dgm:pt>
    <dgm:pt modelId="{75A145CE-BCF7-4AA2-9C3C-692749CD7EB7}">
      <dgm:prSet phldrT="[Texto]"/>
      <dgm:spPr/>
      <dgm:t>
        <a:bodyPr/>
        <a:lstStyle/>
        <a:p>
          <a:endParaRPr lang="es-AR" dirty="0"/>
        </a:p>
      </dgm:t>
    </dgm:pt>
    <dgm:pt modelId="{1CDA3F4D-D63C-4C99-A588-25A06FAC064D}" type="parTrans" cxnId="{242812C3-F990-4440-835C-9740A1455EAF}">
      <dgm:prSet/>
      <dgm:spPr/>
      <dgm:t>
        <a:bodyPr/>
        <a:lstStyle/>
        <a:p>
          <a:endParaRPr lang="es-AR"/>
        </a:p>
      </dgm:t>
    </dgm:pt>
    <dgm:pt modelId="{21805F2E-8658-4787-B49C-CBB5A1B32846}" type="sibTrans" cxnId="{242812C3-F990-4440-835C-9740A1455EAF}">
      <dgm:prSet/>
      <dgm:spPr/>
      <dgm:t>
        <a:bodyPr/>
        <a:lstStyle/>
        <a:p>
          <a:endParaRPr lang="es-AR"/>
        </a:p>
      </dgm:t>
    </dgm:pt>
    <dgm:pt modelId="{80E6423F-00D8-49E7-91AF-512805F29595}">
      <dgm:prSet phldrT="[Texto]"/>
      <dgm:spPr/>
      <dgm:t>
        <a:bodyPr/>
        <a:lstStyle/>
        <a:p>
          <a:endParaRPr lang="es-AR"/>
        </a:p>
      </dgm:t>
    </dgm:pt>
    <dgm:pt modelId="{112812DE-D320-4EF9-8856-14FAF21F968D}" type="parTrans" cxnId="{F3121BFA-E758-45A6-9CBF-EF7A9836CF61}">
      <dgm:prSet/>
      <dgm:spPr/>
      <dgm:t>
        <a:bodyPr/>
        <a:lstStyle/>
        <a:p>
          <a:endParaRPr lang="es-AR"/>
        </a:p>
      </dgm:t>
    </dgm:pt>
    <dgm:pt modelId="{DB1049E2-3C6B-4EFB-B083-A35B416C8367}" type="sibTrans" cxnId="{F3121BFA-E758-45A6-9CBF-EF7A9836CF61}">
      <dgm:prSet/>
      <dgm:spPr/>
      <dgm:t>
        <a:bodyPr/>
        <a:lstStyle/>
        <a:p>
          <a:endParaRPr lang="es-AR"/>
        </a:p>
      </dgm:t>
    </dgm:pt>
    <dgm:pt modelId="{5DD795FD-BACF-4672-917C-B49ED804BC18}" type="pres">
      <dgm:prSet presAssocID="{E4F4F162-57A6-43D3-A2E6-AE2AAF6322D8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es-AR"/>
        </a:p>
      </dgm:t>
    </dgm:pt>
    <dgm:pt modelId="{8221D931-9486-47DF-B901-CBEF0F2F4BA1}" type="pres">
      <dgm:prSet presAssocID="{E4F4F162-57A6-43D3-A2E6-AE2AAF6322D8}" presName="ellipse" presStyleLbl="trBgShp" presStyleIdx="0" presStyleCnt="1"/>
      <dgm:spPr>
        <a:solidFill>
          <a:srgbClr val="FFC000">
            <a:alpha val="40000"/>
          </a:srgbClr>
        </a:solidFill>
      </dgm:spPr>
    </dgm:pt>
    <dgm:pt modelId="{6310ED2D-F27F-445D-8EA9-45599691A44C}" type="pres">
      <dgm:prSet presAssocID="{E4F4F162-57A6-43D3-A2E6-AE2AAF6322D8}" presName="arrow1" presStyleLbl="fgShp" presStyleIdx="0" presStyleCnt="1" custLinFactY="-20160" custLinFactNeighborX="89" custLinFactNeighborY="-100000"/>
      <dgm:spPr/>
    </dgm:pt>
    <dgm:pt modelId="{AC8CB2DB-AC62-4242-A640-4617BAEE0D52}" type="pres">
      <dgm:prSet presAssocID="{E4F4F162-57A6-43D3-A2E6-AE2AAF6322D8}" presName="rectangl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5B1345B8-4C85-4652-8008-52B2E1E680B1}" type="pres">
      <dgm:prSet presAssocID="{A2003304-840C-479F-9EF4-1BE9FD13D114}" presName="item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A6BCE8FB-145C-47FD-B27D-F6B3D15EE5E5}" type="pres">
      <dgm:prSet presAssocID="{BB5BEB29-E829-4BE1-BB16-1D7B710EF62C}" presName="item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D0965980-8422-4330-946E-77D15F3AA768}" type="pres">
      <dgm:prSet presAssocID="{75A145CE-BCF7-4AA2-9C3C-692749CD7EB7}" presName="item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E3FE853A-C060-45AD-BBA7-65E96AD472F9}" type="pres">
      <dgm:prSet presAssocID="{E4F4F162-57A6-43D3-A2E6-AE2AAF6322D8}" presName="funnel" presStyleLbl="trAlignAcc1" presStyleIdx="0" presStyleCnt="1" custLinFactNeighborX="-912" custLinFactNeighborY="10"/>
      <dgm:spPr/>
    </dgm:pt>
  </dgm:ptLst>
  <dgm:cxnLst>
    <dgm:cxn modelId="{F3121BFA-E758-45A6-9CBF-EF7A9836CF61}" srcId="{E4F4F162-57A6-43D3-A2E6-AE2AAF6322D8}" destId="{80E6423F-00D8-49E7-91AF-512805F29595}" srcOrd="4" destOrd="0" parTransId="{112812DE-D320-4EF9-8856-14FAF21F968D}" sibTransId="{DB1049E2-3C6B-4EFB-B083-A35B416C8367}"/>
    <dgm:cxn modelId="{D0F93503-73F1-4D1B-B0CF-9DA6BF6D8BFD}" srcId="{E4F4F162-57A6-43D3-A2E6-AE2AAF6322D8}" destId="{BB5BEB29-E829-4BE1-BB16-1D7B710EF62C}" srcOrd="2" destOrd="0" parTransId="{F022C1E6-6695-4355-8366-A9B7A630E403}" sibTransId="{1F20456C-B299-49FF-B02D-289BB0F54FA4}"/>
    <dgm:cxn modelId="{FC3A7891-FA4E-4AAC-A0A3-5C026593FA81}" type="presOf" srcId="{7EFB07A4-06CD-41DD-8014-6E5EDD00E439}" destId="{D0965980-8422-4330-946E-77D15F3AA768}" srcOrd="0" destOrd="0" presId="urn:microsoft.com/office/officeart/2005/8/layout/funnel1"/>
    <dgm:cxn modelId="{824BD6AC-186E-4C42-A610-DC6542569DE7}" srcId="{E4F4F162-57A6-43D3-A2E6-AE2AAF6322D8}" destId="{7EFB07A4-06CD-41DD-8014-6E5EDD00E439}" srcOrd="0" destOrd="0" parTransId="{6828F15A-BA56-4959-89EF-4686BE59698B}" sibTransId="{2D1FF1DD-F2BC-4C6A-B55D-7F4D938A230C}"/>
    <dgm:cxn modelId="{BDFCA5F0-89EB-487C-82F8-0021C18F200D}" srcId="{E4F4F162-57A6-43D3-A2E6-AE2AAF6322D8}" destId="{A2003304-840C-479F-9EF4-1BE9FD13D114}" srcOrd="1" destOrd="0" parTransId="{825A9367-7667-4561-B540-C21A3131A81F}" sibTransId="{18B96941-3EDE-40F4-9D95-E0269B559472}"/>
    <dgm:cxn modelId="{F171D038-7296-4523-A31C-83BC84458804}" type="presOf" srcId="{75A145CE-BCF7-4AA2-9C3C-692749CD7EB7}" destId="{AC8CB2DB-AC62-4242-A640-4617BAEE0D52}" srcOrd="0" destOrd="0" presId="urn:microsoft.com/office/officeart/2005/8/layout/funnel1"/>
    <dgm:cxn modelId="{E1F7270A-3D4B-43DC-9434-4F440596EC9F}" type="presOf" srcId="{A2003304-840C-479F-9EF4-1BE9FD13D114}" destId="{A6BCE8FB-145C-47FD-B27D-F6B3D15EE5E5}" srcOrd="0" destOrd="0" presId="urn:microsoft.com/office/officeart/2005/8/layout/funnel1"/>
    <dgm:cxn modelId="{2E6E7904-D6FB-4DA0-8C4A-1B0B8560E064}" type="presOf" srcId="{E4F4F162-57A6-43D3-A2E6-AE2AAF6322D8}" destId="{5DD795FD-BACF-4672-917C-B49ED804BC18}" srcOrd="0" destOrd="0" presId="urn:microsoft.com/office/officeart/2005/8/layout/funnel1"/>
    <dgm:cxn modelId="{CE168F2B-EB55-4D47-94C8-4E437843A634}" type="presOf" srcId="{BB5BEB29-E829-4BE1-BB16-1D7B710EF62C}" destId="{5B1345B8-4C85-4652-8008-52B2E1E680B1}" srcOrd="0" destOrd="0" presId="urn:microsoft.com/office/officeart/2005/8/layout/funnel1"/>
    <dgm:cxn modelId="{242812C3-F990-4440-835C-9740A1455EAF}" srcId="{E4F4F162-57A6-43D3-A2E6-AE2AAF6322D8}" destId="{75A145CE-BCF7-4AA2-9C3C-692749CD7EB7}" srcOrd="3" destOrd="0" parTransId="{1CDA3F4D-D63C-4C99-A588-25A06FAC064D}" sibTransId="{21805F2E-8658-4787-B49C-CBB5A1B32846}"/>
    <dgm:cxn modelId="{9A54EEAC-1346-4ABA-B03D-B2287D645B50}" type="presParOf" srcId="{5DD795FD-BACF-4672-917C-B49ED804BC18}" destId="{8221D931-9486-47DF-B901-CBEF0F2F4BA1}" srcOrd="0" destOrd="0" presId="urn:microsoft.com/office/officeart/2005/8/layout/funnel1"/>
    <dgm:cxn modelId="{7496238C-F916-4ED6-ADD0-5A4681DF90EF}" type="presParOf" srcId="{5DD795FD-BACF-4672-917C-B49ED804BC18}" destId="{6310ED2D-F27F-445D-8EA9-45599691A44C}" srcOrd="1" destOrd="0" presId="urn:microsoft.com/office/officeart/2005/8/layout/funnel1"/>
    <dgm:cxn modelId="{94DC33A3-514F-471A-B703-F85B7E32026E}" type="presParOf" srcId="{5DD795FD-BACF-4672-917C-B49ED804BC18}" destId="{AC8CB2DB-AC62-4242-A640-4617BAEE0D52}" srcOrd="2" destOrd="0" presId="urn:microsoft.com/office/officeart/2005/8/layout/funnel1"/>
    <dgm:cxn modelId="{C8F9EBF7-3293-4F6B-AFCC-B153EB15F3E9}" type="presParOf" srcId="{5DD795FD-BACF-4672-917C-B49ED804BC18}" destId="{5B1345B8-4C85-4652-8008-52B2E1E680B1}" srcOrd="3" destOrd="0" presId="urn:microsoft.com/office/officeart/2005/8/layout/funnel1"/>
    <dgm:cxn modelId="{22423CC1-541B-4CA8-B16B-4EF014FFFB85}" type="presParOf" srcId="{5DD795FD-BACF-4672-917C-B49ED804BC18}" destId="{A6BCE8FB-145C-47FD-B27D-F6B3D15EE5E5}" srcOrd="4" destOrd="0" presId="urn:microsoft.com/office/officeart/2005/8/layout/funnel1"/>
    <dgm:cxn modelId="{704949D4-2566-4F6D-99C1-0B0E840E698E}" type="presParOf" srcId="{5DD795FD-BACF-4672-917C-B49ED804BC18}" destId="{D0965980-8422-4330-946E-77D15F3AA768}" srcOrd="5" destOrd="0" presId="urn:microsoft.com/office/officeart/2005/8/layout/funnel1"/>
    <dgm:cxn modelId="{AF247145-E77B-4FEA-B8E6-F025F80B4A26}" type="presParOf" srcId="{5DD795FD-BACF-4672-917C-B49ED804BC18}" destId="{E3FE853A-C060-45AD-BBA7-65E96AD472F9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BAACE1-AC3D-4656-89BF-B840742CADC1}">
      <dsp:nvSpPr>
        <dsp:cNvPr id="0" name=""/>
        <dsp:cNvSpPr/>
      </dsp:nvSpPr>
      <dsp:spPr>
        <a:xfrm>
          <a:off x="113833" y="0"/>
          <a:ext cx="8405996" cy="5027448"/>
        </a:xfrm>
        <a:prstGeom prst="rightArrow">
          <a:avLst>
            <a:gd name="adj1" fmla="val 50000"/>
            <a:gd name="adj2" fmla="val 50000"/>
          </a:avLst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1460" tIns="251460" rIns="254000" bIns="194347" numCol="1" spcCol="1270" anchor="ctr" anchorCtr="0">
          <a:noAutofit/>
        </a:bodyPr>
        <a:lstStyle/>
        <a:p>
          <a:pPr lvl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6600" kern="1200" dirty="0" smtClean="0"/>
            <a:t>SCGE</a:t>
          </a:r>
          <a:endParaRPr lang="es-AR" sz="3200" kern="1200" dirty="0"/>
        </a:p>
      </dsp:txBody>
      <dsp:txXfrm>
        <a:off x="113833" y="1256862"/>
        <a:ext cx="7149134" cy="2513724"/>
      </dsp:txXfrm>
    </dsp:sp>
    <dsp:sp modelId="{BE9BB93F-F9EB-4E28-BD4D-2038598E14D1}">
      <dsp:nvSpPr>
        <dsp:cNvPr id="0" name=""/>
        <dsp:cNvSpPr/>
      </dsp:nvSpPr>
      <dsp:spPr>
        <a:xfrm rot="10800000" flipV="1">
          <a:off x="216010" y="3528387"/>
          <a:ext cx="3044382" cy="59736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3200" kern="1200" dirty="0" smtClean="0">
              <a:solidFill>
                <a:schemeClr val="accent3">
                  <a:lumMod val="50000"/>
                </a:schemeClr>
              </a:solidFill>
            </a:rPr>
            <a:t>Autoevaluación</a:t>
          </a:r>
          <a:endParaRPr lang="es-AR" sz="3200" kern="1200" dirty="0">
            <a:solidFill>
              <a:schemeClr val="accent3">
                <a:lumMod val="50000"/>
              </a:schemeClr>
            </a:solidFill>
          </a:endParaRPr>
        </a:p>
      </dsp:txBody>
      <dsp:txXfrm rot="-10800000">
        <a:off x="216010" y="3528387"/>
        <a:ext cx="3044382" cy="597363"/>
      </dsp:txXfrm>
    </dsp:sp>
    <dsp:sp modelId="{082C89C3-8B6E-4BCF-AAF4-476CA5B9CE8E}">
      <dsp:nvSpPr>
        <dsp:cNvPr id="0" name=""/>
        <dsp:cNvSpPr/>
      </dsp:nvSpPr>
      <dsp:spPr>
        <a:xfrm>
          <a:off x="3021071" y="2016222"/>
          <a:ext cx="5384924" cy="4088327"/>
        </a:xfrm>
        <a:prstGeom prst="rightArrow">
          <a:avLst>
            <a:gd name="adj1" fmla="val 50000"/>
            <a:gd name="adj2" fmla="val 50000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254000" bIns="194347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3200" kern="1200" dirty="0" smtClean="0">
              <a:solidFill>
                <a:srgbClr val="0070C0"/>
              </a:solidFill>
            </a:rPr>
            <a:t>Área de mejora</a:t>
          </a: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000" kern="1200" dirty="0" smtClean="0"/>
            <a:t> </a:t>
          </a:r>
          <a:r>
            <a:rPr lang="es-AR" sz="2000" kern="1200" dirty="0" smtClean="0">
              <a:solidFill>
                <a:srgbClr val="00B0F0"/>
              </a:solidFill>
            </a:rPr>
            <a:t>(Pedagógico Curricular)</a:t>
          </a:r>
          <a:endParaRPr lang="es-AR" sz="2000" kern="1200" dirty="0">
            <a:solidFill>
              <a:srgbClr val="00B0F0"/>
            </a:solidFill>
          </a:endParaRPr>
        </a:p>
      </dsp:txBody>
      <dsp:txXfrm>
        <a:off x="3021071" y="3038304"/>
        <a:ext cx="4362842" cy="2044163"/>
      </dsp:txXfrm>
    </dsp:sp>
    <dsp:sp modelId="{876DC438-5BC6-4D0C-B55B-29A7A40B1F1D}">
      <dsp:nvSpPr>
        <dsp:cNvPr id="0" name=""/>
        <dsp:cNvSpPr/>
      </dsp:nvSpPr>
      <dsp:spPr>
        <a:xfrm>
          <a:off x="3240353" y="4595899"/>
          <a:ext cx="2877078" cy="143518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800" kern="1200" dirty="0" smtClean="0">
              <a:solidFill>
                <a:schemeClr val="accent6">
                  <a:lumMod val="75000"/>
                </a:schemeClr>
              </a:solidFill>
            </a:rPr>
            <a:t>Definir los aprendizajes integrales</a:t>
          </a:r>
          <a:endParaRPr lang="es-AR" sz="2800" kern="1200" dirty="0">
            <a:solidFill>
              <a:schemeClr val="accent6">
                <a:lumMod val="75000"/>
              </a:schemeClr>
            </a:solidFill>
          </a:endParaRPr>
        </a:p>
      </dsp:txBody>
      <dsp:txXfrm>
        <a:off x="3240353" y="4595899"/>
        <a:ext cx="2877078" cy="1435181"/>
      </dsp:txXfrm>
    </dsp:sp>
    <dsp:sp modelId="{2790899C-3FCE-45D2-AE06-BC081042BD06}">
      <dsp:nvSpPr>
        <dsp:cNvPr id="0" name=""/>
        <dsp:cNvSpPr/>
      </dsp:nvSpPr>
      <dsp:spPr>
        <a:xfrm>
          <a:off x="5291927" y="4248908"/>
          <a:ext cx="3227902" cy="2087795"/>
        </a:xfrm>
        <a:prstGeom prst="rightArrow">
          <a:avLst>
            <a:gd name="adj1" fmla="val 50000"/>
            <a:gd name="adj2" fmla="val 50000"/>
          </a:avLst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254000" bIns="194347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3100" b="1" kern="1200" dirty="0" smtClean="0">
              <a:solidFill>
                <a:srgbClr val="FF0000"/>
              </a:solidFill>
            </a:rPr>
            <a:t>competencias</a:t>
          </a:r>
        </a:p>
      </dsp:txBody>
      <dsp:txXfrm>
        <a:off x="5291927" y="4770857"/>
        <a:ext cx="2705953" cy="104389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21D931-9486-47DF-B901-CBEF0F2F4BA1}">
      <dsp:nvSpPr>
        <dsp:cNvPr id="0" name=""/>
        <dsp:cNvSpPr/>
      </dsp:nvSpPr>
      <dsp:spPr>
        <a:xfrm>
          <a:off x="2284613" y="183867"/>
          <a:ext cx="3649057" cy="1267269"/>
        </a:xfrm>
        <a:prstGeom prst="ellipse">
          <a:avLst/>
        </a:prstGeom>
        <a:solidFill>
          <a:srgbClr val="FFC000">
            <a:alpha val="4000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10ED2D-F27F-445D-8EA9-45599691A44C}">
      <dsp:nvSpPr>
        <dsp:cNvPr id="0" name=""/>
        <dsp:cNvSpPr/>
      </dsp:nvSpPr>
      <dsp:spPr>
        <a:xfrm>
          <a:off x="3761838" y="2743140"/>
          <a:ext cx="707181" cy="452596"/>
        </a:xfrm>
        <a:prstGeom prst="down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8CB2DB-AC62-4242-A640-4617BAEE0D52}">
      <dsp:nvSpPr>
        <dsp:cNvPr id="0" name=""/>
        <dsp:cNvSpPr/>
      </dsp:nvSpPr>
      <dsp:spPr>
        <a:xfrm>
          <a:off x="2417563" y="3649057"/>
          <a:ext cx="3394472" cy="8486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AR" sz="3000" kern="1200" dirty="0"/>
        </a:p>
      </dsp:txBody>
      <dsp:txXfrm>
        <a:off x="2417563" y="3649057"/>
        <a:ext cx="3394472" cy="848618"/>
      </dsp:txXfrm>
    </dsp:sp>
    <dsp:sp modelId="{5B1345B8-4C85-4652-8008-52B2E1E680B1}">
      <dsp:nvSpPr>
        <dsp:cNvPr id="0" name=""/>
        <dsp:cNvSpPr/>
      </dsp:nvSpPr>
      <dsp:spPr>
        <a:xfrm>
          <a:off x="3611286" y="1549010"/>
          <a:ext cx="1272927" cy="12729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1200" kern="1200" dirty="0" smtClean="0"/>
            <a:t>campamento</a:t>
          </a:r>
          <a:endParaRPr lang="es-AR" sz="1200" kern="1200" dirty="0"/>
        </a:p>
      </dsp:txBody>
      <dsp:txXfrm>
        <a:off x="3797702" y="1735426"/>
        <a:ext cx="900095" cy="900095"/>
      </dsp:txXfrm>
    </dsp:sp>
    <dsp:sp modelId="{A6BCE8FB-145C-47FD-B27D-F6B3D15EE5E5}">
      <dsp:nvSpPr>
        <dsp:cNvPr id="0" name=""/>
        <dsp:cNvSpPr/>
      </dsp:nvSpPr>
      <dsp:spPr>
        <a:xfrm>
          <a:off x="2700436" y="594032"/>
          <a:ext cx="1272927" cy="1272927"/>
        </a:xfrm>
        <a:prstGeom prst="ellipse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1400" kern="1200" dirty="0" smtClean="0">
              <a:solidFill>
                <a:srgbClr val="92D050"/>
              </a:solidFill>
            </a:rPr>
            <a:t>Aprendizaje en Servicio</a:t>
          </a:r>
          <a:endParaRPr lang="es-AR" sz="1400" kern="1200" dirty="0">
            <a:solidFill>
              <a:srgbClr val="92D050"/>
            </a:solidFill>
          </a:endParaRPr>
        </a:p>
      </dsp:txBody>
      <dsp:txXfrm>
        <a:off x="2886852" y="780448"/>
        <a:ext cx="900095" cy="900095"/>
      </dsp:txXfrm>
    </dsp:sp>
    <dsp:sp modelId="{D0965980-8422-4330-946E-77D15F3AA768}">
      <dsp:nvSpPr>
        <dsp:cNvPr id="0" name=""/>
        <dsp:cNvSpPr/>
      </dsp:nvSpPr>
      <dsp:spPr>
        <a:xfrm>
          <a:off x="4001650" y="286267"/>
          <a:ext cx="1272927" cy="1272927"/>
        </a:xfrm>
        <a:prstGeom prst="ellipse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1200" kern="1200" dirty="0" smtClean="0">
              <a:solidFill>
                <a:schemeClr val="tx2">
                  <a:lumMod val="60000"/>
                  <a:lumOff val="40000"/>
                </a:schemeClr>
              </a:solidFill>
            </a:rPr>
            <a:t>Oración Ignaciana</a:t>
          </a:r>
          <a:endParaRPr lang="es-AR" sz="1200" kern="1200" dirty="0">
            <a:solidFill>
              <a:schemeClr val="tx2">
                <a:lumMod val="60000"/>
                <a:lumOff val="40000"/>
              </a:schemeClr>
            </a:solidFill>
          </a:endParaRPr>
        </a:p>
      </dsp:txBody>
      <dsp:txXfrm>
        <a:off x="4188066" y="472683"/>
        <a:ext cx="900095" cy="900095"/>
      </dsp:txXfrm>
    </dsp:sp>
    <dsp:sp modelId="{E3FE853A-C060-45AD-BBA7-65E96AD472F9}">
      <dsp:nvSpPr>
        <dsp:cNvPr id="0" name=""/>
        <dsp:cNvSpPr/>
      </dsp:nvSpPr>
      <dsp:spPr>
        <a:xfrm>
          <a:off x="2098574" y="28604"/>
          <a:ext cx="3960217" cy="3168174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484930-73B5-4F81-9821-CF571C14D03E}" type="datetimeFigureOut">
              <a:rPr lang="es-AR" smtClean="0"/>
              <a:t>07/09/2016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776F10-A25C-4995-9680-0B7D542804F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388976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B7A93-DE83-41FE-AD8C-BCD3E3F6351F}" type="datetimeFigureOut">
              <a:rPr lang="es-AR" smtClean="0"/>
              <a:t>07/09/2016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5DD7B-F6F2-4851-A8FF-049CF1750AC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719677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B7A93-DE83-41FE-AD8C-BCD3E3F6351F}" type="datetimeFigureOut">
              <a:rPr lang="es-AR" smtClean="0"/>
              <a:t>07/09/2016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5DD7B-F6F2-4851-A8FF-049CF1750AC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66496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B7A93-DE83-41FE-AD8C-BCD3E3F6351F}" type="datetimeFigureOut">
              <a:rPr lang="es-AR" smtClean="0"/>
              <a:t>07/09/2016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5DD7B-F6F2-4851-A8FF-049CF1750AC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67745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B7A93-DE83-41FE-AD8C-BCD3E3F6351F}" type="datetimeFigureOut">
              <a:rPr lang="es-AR" smtClean="0"/>
              <a:t>07/09/2016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5DD7B-F6F2-4851-A8FF-049CF1750AC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68620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B7A93-DE83-41FE-AD8C-BCD3E3F6351F}" type="datetimeFigureOut">
              <a:rPr lang="es-AR" smtClean="0"/>
              <a:t>07/09/2016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5DD7B-F6F2-4851-A8FF-049CF1750AC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9310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B7A93-DE83-41FE-AD8C-BCD3E3F6351F}" type="datetimeFigureOut">
              <a:rPr lang="es-AR" smtClean="0"/>
              <a:t>07/09/2016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5DD7B-F6F2-4851-A8FF-049CF1750AC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46904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B7A93-DE83-41FE-AD8C-BCD3E3F6351F}" type="datetimeFigureOut">
              <a:rPr lang="es-AR" smtClean="0"/>
              <a:t>07/09/2016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5DD7B-F6F2-4851-A8FF-049CF1750AC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45672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B7A93-DE83-41FE-AD8C-BCD3E3F6351F}" type="datetimeFigureOut">
              <a:rPr lang="es-AR" smtClean="0"/>
              <a:t>07/09/2016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5DD7B-F6F2-4851-A8FF-049CF1750AC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79404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B7A93-DE83-41FE-AD8C-BCD3E3F6351F}" type="datetimeFigureOut">
              <a:rPr lang="es-AR" smtClean="0"/>
              <a:t>07/09/2016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5DD7B-F6F2-4851-A8FF-049CF1750AC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51629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B7A93-DE83-41FE-AD8C-BCD3E3F6351F}" type="datetimeFigureOut">
              <a:rPr lang="es-AR" smtClean="0"/>
              <a:t>07/09/2016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5DD7B-F6F2-4851-A8FF-049CF1750AC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26550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B7A93-DE83-41FE-AD8C-BCD3E3F6351F}" type="datetimeFigureOut">
              <a:rPr lang="es-AR" smtClean="0"/>
              <a:t>07/09/2016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5DD7B-F6F2-4851-A8FF-049CF1750AC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91752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8B7A93-DE83-41FE-AD8C-BCD3E3F6351F}" type="datetimeFigureOut">
              <a:rPr lang="es-AR" smtClean="0"/>
              <a:t>07/09/2016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5DD7B-F6F2-4851-A8FF-049CF1750AC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21583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diagramLayout" Target="../diagrams/layout1.xml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diagramData" Target="../diagrams/data1.xml"/><Relationship Id="rId2" Type="http://schemas.openxmlformats.org/officeDocument/2006/relationships/image" Target="../media/image3.png"/><Relationship Id="rId1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diagramColors" Target="../diagrams/colors1.xml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0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-24284"/>
            <a:ext cx="91440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3" t="66884"/>
          <a:stretch/>
        </p:blipFill>
        <p:spPr bwMode="auto">
          <a:xfrm>
            <a:off x="2144645" y="620688"/>
            <a:ext cx="6099762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3445148" y="5917405"/>
            <a:ext cx="4787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400" dirty="0" smtClean="0">
                <a:solidFill>
                  <a:schemeClr val="bg1"/>
                </a:solidFill>
              </a:rPr>
              <a:t>Encuentro de Homólogos de Pastoral</a:t>
            </a:r>
            <a:endParaRPr lang="es-AR" sz="2400" dirty="0">
              <a:solidFill>
                <a:schemeClr val="bg1"/>
              </a:solidFill>
            </a:endParaRPr>
          </a:p>
        </p:txBody>
      </p:sp>
      <p:pic>
        <p:nvPicPr>
          <p:cNvPr id="2050" name="Picture 2" descr="https://ci4.googleusercontent.com/proxy/BuxlxekYmL2_qQWo4_3wLg2OwnK-SH1qCx2RRG3Jijrr_W5hzvMFWkEiv8D9KO5LUGhECaB_51MPVAlOO3XXnA5ynP4FNQx5vJYmxnHcs_TzAzWcJ9KZG7jQT8sOAr14q3_YTK5VF4jAlam3bg=s0-d-e1-ft#https://docs.google.com/a/flacsi.net/uc?id=0B5BWgkZejH96Y0ZJVi1hSEo4Rm8&amp;export=downloa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390145"/>
            <a:ext cx="1036418" cy="1045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139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2195736" y="5265955"/>
            <a:ext cx="1145161" cy="1014245"/>
            <a:chOff x="6366355" y="223170"/>
            <a:chExt cx="2493385" cy="1939884"/>
          </a:xfrm>
        </p:grpSpPr>
        <p:grpSp>
          <p:nvGrpSpPr>
            <p:cNvPr id="5" name="4 Grupo"/>
            <p:cNvGrpSpPr/>
            <p:nvPr/>
          </p:nvGrpSpPr>
          <p:grpSpPr>
            <a:xfrm>
              <a:off x="6366355" y="223170"/>
              <a:ext cx="2493385" cy="1939884"/>
              <a:chOff x="439019" y="223169"/>
              <a:chExt cx="8420721" cy="5741527"/>
            </a:xfrm>
          </p:grpSpPr>
          <p:pic>
            <p:nvPicPr>
              <p:cNvPr id="7" name="Imagen 2" descr="resultado2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713440" y="223169"/>
                <a:ext cx="2146300" cy="2070100"/>
              </a:xfrm>
              <a:prstGeom prst="rect">
                <a:avLst/>
              </a:prstGeom>
            </p:spPr>
          </p:pic>
          <p:pic>
            <p:nvPicPr>
              <p:cNvPr id="8" name="Imagen 3" descr="resultado3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9019" y="3970796"/>
                <a:ext cx="1981200" cy="1981200"/>
              </a:xfrm>
              <a:prstGeom prst="rect">
                <a:avLst/>
              </a:prstGeom>
            </p:spPr>
          </p:pic>
          <p:pic>
            <p:nvPicPr>
              <p:cNvPr id="9" name="Imagen 4" descr="resultado4.png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713440" y="3970796"/>
                <a:ext cx="1993900" cy="1993900"/>
              </a:xfrm>
              <a:prstGeom prst="rect">
                <a:avLst/>
              </a:prstGeom>
            </p:spPr>
          </p:pic>
          <p:pic>
            <p:nvPicPr>
              <p:cNvPr id="10" name="Imagen 1" descr="resultado1.png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9019" y="312069"/>
                <a:ext cx="1981200" cy="1981200"/>
              </a:xfrm>
              <a:prstGeom prst="rect">
                <a:avLst/>
              </a:prstGeom>
            </p:spPr>
          </p:pic>
          <p:pic>
            <p:nvPicPr>
              <p:cNvPr id="11" name="Imagen 8" descr="conexion.jpg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88771" y="1454756"/>
                <a:ext cx="3017520" cy="3371088"/>
              </a:xfrm>
              <a:prstGeom prst="rect">
                <a:avLst/>
              </a:prstGeom>
            </p:spPr>
          </p:pic>
          <p:pic>
            <p:nvPicPr>
              <p:cNvPr id="12" name="Imagen 9" descr="foco.png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27042" y="1506881"/>
                <a:ext cx="3179249" cy="3179249"/>
              </a:xfrm>
              <a:prstGeom prst="rect">
                <a:avLst/>
              </a:prstGeom>
            </p:spPr>
          </p:pic>
          <p:pic>
            <p:nvPicPr>
              <p:cNvPr id="13" name="Imagen 12" descr="ambito1.png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0835" y="735524"/>
                <a:ext cx="1131671" cy="1131671"/>
              </a:xfrm>
              <a:prstGeom prst="rect">
                <a:avLst/>
              </a:prstGeom>
            </p:spPr>
          </p:pic>
          <p:pic>
            <p:nvPicPr>
              <p:cNvPr id="14" name="Imagen 13" descr="ambito2.png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81178" y="696841"/>
                <a:ext cx="1170354" cy="1170354"/>
              </a:xfrm>
              <a:prstGeom prst="rect">
                <a:avLst/>
              </a:prstGeom>
            </p:spPr>
          </p:pic>
          <p:pic>
            <p:nvPicPr>
              <p:cNvPr id="15" name="Imagen 14" descr="ambito 3.png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19270" y="4242229"/>
                <a:ext cx="1131671" cy="1131671"/>
              </a:xfrm>
              <a:prstGeom prst="rect">
                <a:avLst/>
              </a:prstGeom>
            </p:spPr>
          </p:pic>
        </p:grpSp>
        <p:pic>
          <p:nvPicPr>
            <p:cNvPr id="6" name="Imagen 15" descr="ambito4.png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63786" y="1609425"/>
              <a:ext cx="330931" cy="325678"/>
            </a:xfrm>
            <a:prstGeom prst="rect">
              <a:avLst/>
            </a:prstGeom>
          </p:spPr>
        </p:pic>
      </p:grpSp>
      <p:graphicFrame>
        <p:nvGraphicFramePr>
          <p:cNvPr id="16" name="15 Diagrama"/>
          <p:cNvGraphicFramePr/>
          <p:nvPr>
            <p:extLst>
              <p:ext uri="{D42A27DB-BD31-4B8C-83A1-F6EECF244321}">
                <p14:modId xmlns:p14="http://schemas.microsoft.com/office/powerpoint/2010/main" val="611184564"/>
              </p:ext>
            </p:extLst>
          </p:nvPr>
        </p:nvGraphicFramePr>
        <p:xfrm>
          <a:off x="467544" y="188640"/>
          <a:ext cx="8405996" cy="6336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63863911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450"/>
            <a:ext cx="9252520" cy="6939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25 Rectángulo"/>
          <p:cNvSpPr/>
          <p:nvPr/>
        </p:nvSpPr>
        <p:spPr>
          <a:xfrm>
            <a:off x="180020" y="3805063"/>
            <a:ext cx="88924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“La persona competente es capaz de crear, entender y utilizar el conocimiento y las habilidades para vivir su propio contexto y transformarlo. Es capaz de ser parte de un mundo cambiante y diverso, creando un proyecto de vida para los demás y con los demás. Es capaz de desarrollar las habilidades intelectuales, académicas, emocionales y sociales necesarias para la realización humana y profesional” </a:t>
            </a:r>
            <a:r>
              <a:rPr lang="es-AR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(SIPEI), </a:t>
            </a:r>
            <a:r>
              <a:rPr lang="es-A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decir, </a:t>
            </a:r>
            <a:r>
              <a:rPr lang="es-AR" sz="2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persona competente es una persona que ha aprendido para la </a:t>
            </a:r>
            <a:r>
              <a:rPr lang="es-AR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 </a:t>
            </a:r>
            <a:r>
              <a:rPr lang="es-AR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(retos y fines)</a:t>
            </a:r>
            <a:endParaRPr lang="es-AR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21421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>
            <a:normAutofit fontScale="90000"/>
          </a:bodyPr>
          <a:lstStyle/>
          <a:p>
            <a:r>
              <a:rPr lang="es-AR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Proceso de elaboración del MCT      </a:t>
            </a:r>
            <a:endParaRPr lang="es-AR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832648"/>
          </a:xfrm>
        </p:spPr>
        <p:txBody>
          <a:bodyPr>
            <a:noAutofit/>
          </a:bodyPr>
          <a:lstStyle/>
          <a:p>
            <a:pPr marL="1714500" lvl="4" indent="0">
              <a:buNone/>
            </a:pPr>
            <a:r>
              <a:rPr lang="es-AR" sz="5400" dirty="0" smtClean="0"/>
              <a:t>1.- </a:t>
            </a:r>
            <a:r>
              <a:rPr lang="es-AR" sz="5400" b="1" dirty="0" smtClean="0"/>
              <a:t>Capacitación</a:t>
            </a:r>
            <a:r>
              <a:rPr lang="es-AR" sz="5400" dirty="0" smtClean="0"/>
              <a:t>: </a:t>
            </a:r>
          </a:p>
          <a:p>
            <a:pPr marL="1714500" lvl="4" indent="0">
              <a:buNone/>
            </a:pPr>
            <a:r>
              <a:rPr lang="es-AR" sz="5400" dirty="0" smtClean="0"/>
              <a:t> </a:t>
            </a:r>
          </a:p>
          <a:p>
            <a:pPr marL="0" indent="0">
              <a:buNone/>
            </a:pPr>
            <a:endParaRPr lang="es-AR" dirty="0" smtClean="0"/>
          </a:p>
          <a:p>
            <a:pPr marL="0" indent="0">
              <a:buNone/>
            </a:pPr>
            <a:endParaRPr lang="es-AR" dirty="0"/>
          </a:p>
          <a:p>
            <a:pPr marL="0" indent="0">
              <a:buNone/>
            </a:pPr>
            <a:endParaRPr lang="es-AR" dirty="0"/>
          </a:p>
          <a:p>
            <a:pPr marL="0" indent="0" algn="ctr">
              <a:buNone/>
            </a:pPr>
            <a:r>
              <a:rPr lang="es-AR" dirty="0" smtClean="0"/>
              <a:t>(todos los docentes)</a:t>
            </a:r>
          </a:p>
          <a:p>
            <a:pPr lvl="1"/>
            <a:r>
              <a:rPr lang="es-AR" dirty="0" smtClean="0">
                <a:solidFill>
                  <a:schemeClr val="accent6">
                    <a:lumMod val="50000"/>
                  </a:schemeClr>
                </a:solidFill>
              </a:rPr>
              <a:t>¿qué es una competencia?</a:t>
            </a:r>
          </a:p>
          <a:p>
            <a:pPr lvl="1"/>
            <a:r>
              <a:rPr lang="es-AR" dirty="0" smtClean="0">
                <a:solidFill>
                  <a:schemeClr val="accent6">
                    <a:lumMod val="50000"/>
                  </a:schemeClr>
                </a:solidFill>
              </a:rPr>
              <a:t>¿cómo definir competencias en diversos ámbitos?</a:t>
            </a:r>
          </a:p>
          <a:p>
            <a:pPr lvl="1"/>
            <a:r>
              <a:rPr lang="es-AR" dirty="0" smtClean="0">
                <a:solidFill>
                  <a:schemeClr val="accent6">
                    <a:lumMod val="50000"/>
                  </a:schemeClr>
                </a:solidFill>
              </a:rPr>
              <a:t>¿cómo evaluar las competencias?</a:t>
            </a:r>
          </a:p>
          <a:p>
            <a:pPr marL="457200" lvl="1" indent="0">
              <a:buNone/>
            </a:pPr>
            <a:endParaRPr lang="es-AR" sz="4000" dirty="0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93" r="21761" b="53011"/>
          <a:stretch/>
        </p:blipFill>
        <p:spPr bwMode="auto">
          <a:xfrm>
            <a:off x="-54260" y="2060848"/>
            <a:ext cx="9252520" cy="219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46674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LEO\Desktop\backup\Escritorio\imagenes escritorio\sistema de calidad\P104043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021" r="7456"/>
          <a:stretch/>
        </p:blipFill>
        <p:spPr bwMode="auto">
          <a:xfrm>
            <a:off x="2987824" y="3212976"/>
            <a:ext cx="5581221" cy="2712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>
            <a:normAutofit fontScale="90000"/>
          </a:bodyPr>
          <a:lstStyle/>
          <a:p>
            <a:r>
              <a:rPr lang="es-AR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Proceso de elaboración del MCT       </a:t>
            </a:r>
            <a:endParaRPr lang="es-AR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67544" y="836712"/>
            <a:ext cx="8280920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" indent="0">
              <a:buNone/>
            </a:pPr>
            <a:r>
              <a:rPr lang="es-AR" sz="5400" dirty="0"/>
              <a:t>2.- </a:t>
            </a:r>
            <a:r>
              <a:rPr lang="es-AR" sz="5400" b="1" dirty="0"/>
              <a:t>Elaboración</a:t>
            </a:r>
            <a:r>
              <a:rPr lang="es-AR" sz="3200" b="1" dirty="0"/>
              <a:t>     </a:t>
            </a:r>
            <a:r>
              <a:rPr lang="es-AR" sz="3200" dirty="0"/>
              <a:t> </a:t>
            </a:r>
          </a:p>
          <a:p>
            <a:pPr marL="57150" indent="0">
              <a:buNone/>
            </a:pPr>
            <a:r>
              <a:rPr lang="es-AR" sz="3200" b="1" dirty="0"/>
              <a:t>		</a:t>
            </a:r>
            <a:r>
              <a:rPr lang="es-AR" sz="2800" b="1" dirty="0"/>
              <a:t>definición de todas las competencias</a:t>
            </a:r>
          </a:p>
          <a:p>
            <a:pPr marL="514350" indent="-457200">
              <a:buFont typeface="Arial" pitchFamily="34" charset="0"/>
              <a:buChar char="•"/>
            </a:pPr>
            <a:r>
              <a:rPr lang="es-AR" sz="2400" dirty="0"/>
              <a:t>antecedentes: </a:t>
            </a:r>
            <a:r>
              <a:rPr lang="es-AR" sz="2800" b="1" dirty="0">
                <a:solidFill>
                  <a:srgbClr val="CC3300"/>
                </a:solidFill>
              </a:rPr>
              <a:t>MAFI</a:t>
            </a:r>
            <a:r>
              <a:rPr lang="es-AR" sz="2400" dirty="0"/>
              <a:t> y otros documentos de AL</a:t>
            </a:r>
          </a:p>
          <a:p>
            <a:pPr marL="514350" indent="-457200">
              <a:buFont typeface="Arial" charset="0"/>
              <a:buChar char="•"/>
            </a:pPr>
            <a:r>
              <a:rPr lang="es-AR" sz="2800" b="1" dirty="0">
                <a:solidFill>
                  <a:srgbClr val="CC3300"/>
                </a:solidFill>
              </a:rPr>
              <a:t>CATASTRO</a:t>
            </a:r>
            <a:r>
              <a:rPr lang="es-AR" sz="2400" dirty="0"/>
              <a:t> de las competencias que ya se trabajaban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467544" y="5517232"/>
            <a:ext cx="8856984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s-AR" sz="40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EQUIPOS DE TRABAJO</a:t>
            </a:r>
            <a:endParaRPr lang="es-AR" sz="3200" dirty="0" smtClean="0">
              <a:solidFill>
                <a:srgbClr val="CC6600"/>
              </a:solidFill>
            </a:endParaRPr>
          </a:p>
          <a:p>
            <a:r>
              <a:rPr lang="es-AR" sz="32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</a:t>
            </a:r>
            <a:r>
              <a:rPr lang="es-AR" sz="3200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</a:t>
            </a:r>
            <a:r>
              <a:rPr lang="es-AR" sz="3200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docentes y padres de familia</a:t>
            </a:r>
            <a:endParaRPr lang="es-AR" sz="3200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7403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35000"/>
                    </a14:imgEffect>
                    <a14:imgEffect>
                      <a14:brightnessContrast bright="71000" contrast="-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2047"/>
            <a:ext cx="8208912" cy="6156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>
            <a:normAutofit fontScale="90000"/>
          </a:bodyPr>
          <a:lstStyle/>
          <a:p>
            <a:r>
              <a:rPr lang="es-AR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Proceso de elaboración del MCT       </a:t>
            </a:r>
            <a:endParaRPr lang="es-AR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AR" dirty="0" smtClean="0"/>
              <a:t>3.- </a:t>
            </a:r>
            <a:r>
              <a:rPr lang="es-AR" b="1" dirty="0" smtClean="0"/>
              <a:t>Conformación de 3 equipos de trabajo </a:t>
            </a:r>
          </a:p>
          <a:p>
            <a:pPr marL="0" indent="0">
              <a:buNone/>
            </a:pPr>
            <a:r>
              <a:rPr lang="es-AR" sz="2800" dirty="0" smtClean="0">
                <a:solidFill>
                  <a:srgbClr val="C00000"/>
                </a:solidFill>
              </a:rPr>
              <a:t>socio-afectivo y ético / cognitivo / </a:t>
            </a:r>
            <a:r>
              <a:rPr lang="es-AR" sz="2800" b="1" dirty="0" smtClean="0">
                <a:solidFill>
                  <a:srgbClr val="C00000"/>
                </a:solidFill>
              </a:rPr>
              <a:t>espiritual-religioso </a:t>
            </a:r>
            <a:r>
              <a:rPr lang="es-AR" sz="2800" dirty="0" smtClean="0">
                <a:solidFill>
                  <a:srgbClr val="C00000"/>
                </a:solidFill>
              </a:rPr>
              <a:t>                     </a:t>
            </a:r>
            <a:r>
              <a:rPr lang="es-AR" sz="2400" dirty="0" smtClean="0">
                <a:solidFill>
                  <a:schemeClr val="accent6">
                    <a:lumMod val="75000"/>
                  </a:schemeClr>
                </a:solidFill>
              </a:rPr>
              <a:t>correcciones / devoluciones / experimentación / reelaboración</a:t>
            </a:r>
          </a:p>
          <a:p>
            <a:endParaRPr lang="es-AR" dirty="0" smtClean="0"/>
          </a:p>
          <a:p>
            <a:pPr marL="0" indent="0">
              <a:buNone/>
            </a:pPr>
            <a:r>
              <a:rPr lang="es-AR" dirty="0" smtClean="0"/>
              <a:t>+    Validación externa</a:t>
            </a:r>
          </a:p>
          <a:p>
            <a:endParaRPr lang="es-AR" dirty="0" smtClean="0"/>
          </a:p>
          <a:p>
            <a:pPr marL="0" indent="0">
              <a:buNone/>
            </a:pPr>
            <a:r>
              <a:rPr lang="es-AR" dirty="0" smtClean="0"/>
              <a:t> </a:t>
            </a:r>
            <a:endParaRPr lang="es-AR" b="1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3" t="66884"/>
          <a:stretch/>
        </p:blipFill>
        <p:spPr bwMode="auto">
          <a:xfrm>
            <a:off x="4716016" y="3501008"/>
            <a:ext cx="4051590" cy="2917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467544" y="5373216"/>
            <a:ext cx="59766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3200" dirty="0" smtClean="0"/>
              <a:t>+   </a:t>
            </a:r>
            <a:r>
              <a:rPr lang="es-AR" sz="4000" b="1" dirty="0" smtClean="0"/>
              <a:t>Documento</a:t>
            </a:r>
            <a:r>
              <a:rPr lang="es-AR" dirty="0" smtClean="0"/>
              <a:t> </a:t>
            </a:r>
            <a:r>
              <a:rPr lang="es-AR" sz="4000" b="1" dirty="0"/>
              <a:t>definitivo</a:t>
            </a:r>
          </a:p>
        </p:txBody>
      </p:sp>
    </p:spTree>
    <p:extLst>
      <p:ext uri="{BB962C8B-B14F-4D97-AF65-F5344CB8AC3E}">
        <p14:creationId xmlns:p14="http://schemas.microsoft.com/office/powerpoint/2010/main" val="12157451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6" y="-1"/>
            <a:ext cx="9252876" cy="6939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539552" y="404664"/>
            <a:ext cx="8496944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AR" b="1" dirty="0" smtClean="0">
              <a:solidFill>
                <a:schemeClr val="bg1"/>
              </a:solidFill>
            </a:endParaRPr>
          </a:p>
          <a:p>
            <a:pPr algn="ctr"/>
            <a:r>
              <a:rPr lang="es-AR" sz="3600" b="1" dirty="0" smtClean="0">
                <a:solidFill>
                  <a:schemeClr val="accent3">
                    <a:lumMod val="75000"/>
                  </a:schemeClr>
                </a:solidFill>
              </a:rPr>
              <a:t>Equipo: Dimensión Espiritual Religiosa</a:t>
            </a:r>
          </a:p>
          <a:p>
            <a:endParaRPr lang="es-AR" sz="2800" b="1" dirty="0" smtClean="0">
              <a:solidFill>
                <a:schemeClr val="bg1"/>
              </a:solidFill>
            </a:endParaRPr>
          </a:p>
          <a:p>
            <a:r>
              <a:rPr lang="es-AR" sz="2800" b="1" dirty="0" smtClean="0">
                <a:solidFill>
                  <a:schemeClr val="bg1"/>
                </a:solidFill>
              </a:rPr>
              <a:t>	</a:t>
            </a:r>
            <a:endParaRPr lang="es-AR" sz="2800" dirty="0">
              <a:solidFill>
                <a:schemeClr val="bg1">
                  <a:lumMod val="65000"/>
                </a:schemeClr>
              </a:solidFill>
            </a:endParaRPr>
          </a:p>
          <a:p>
            <a:pPr lvl="2"/>
            <a:r>
              <a:rPr lang="es-AR" sz="2400" b="1" dirty="0" smtClean="0">
                <a:solidFill>
                  <a:schemeClr val="bg1"/>
                </a:solidFill>
              </a:rPr>
              <a:t>1.- Propuesta de los docentes (atado al MAFI)</a:t>
            </a:r>
          </a:p>
          <a:p>
            <a:pPr lvl="2"/>
            <a:r>
              <a:rPr lang="es-AR" sz="2400" b="1" dirty="0" smtClean="0">
                <a:solidFill>
                  <a:schemeClr val="bg1"/>
                </a:solidFill>
              </a:rPr>
              <a:t>2.- CATASTRO de los espacios espirituales – religiosos</a:t>
            </a:r>
          </a:p>
          <a:p>
            <a:endParaRPr lang="es-AR" sz="2800" b="1" dirty="0" smtClean="0">
              <a:solidFill>
                <a:schemeClr val="bg1"/>
              </a:solidFill>
            </a:endParaRPr>
          </a:p>
          <a:p>
            <a:endParaRPr lang="es-AR" sz="2800" b="1" dirty="0">
              <a:solidFill>
                <a:schemeClr val="bg1"/>
              </a:solidFill>
            </a:endParaRPr>
          </a:p>
          <a:p>
            <a:endParaRPr lang="es-AR" sz="2800" b="1" dirty="0" smtClean="0">
              <a:solidFill>
                <a:schemeClr val="bg1"/>
              </a:solidFill>
            </a:endParaRPr>
          </a:p>
          <a:p>
            <a:r>
              <a:rPr lang="es-AR" sz="2800" b="1" dirty="0" smtClean="0">
                <a:solidFill>
                  <a:schemeClr val="bg1"/>
                </a:solidFill>
              </a:rPr>
              <a:t>	</a:t>
            </a:r>
          </a:p>
          <a:p>
            <a:endParaRPr lang="es-A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A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</a:t>
            </a:r>
            <a:r>
              <a:rPr lang="es-AR" sz="40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MCT  </a:t>
            </a:r>
          </a:p>
          <a:p>
            <a:r>
              <a:rPr lang="es-AR" sz="4000" b="1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s-AR" sz="40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</a:t>
            </a:r>
            <a:r>
              <a:rPr lang="es-AR" sz="32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evangelizador para Inmaculada</a:t>
            </a:r>
          </a:p>
          <a:p>
            <a:endParaRPr lang="es-AR" sz="2800" b="1" dirty="0">
              <a:solidFill>
                <a:schemeClr val="bg1"/>
              </a:solidFill>
            </a:endParaRPr>
          </a:p>
          <a:p>
            <a:r>
              <a:rPr lang="es-AR" sz="2800" b="1" dirty="0" smtClean="0">
                <a:solidFill>
                  <a:schemeClr val="bg1"/>
                </a:solidFill>
              </a:rPr>
              <a:t> </a:t>
            </a:r>
            <a:endParaRPr lang="es-AR" sz="2800" b="1" dirty="0">
              <a:solidFill>
                <a:schemeClr val="bg1"/>
              </a:solidFill>
            </a:endParaRPr>
          </a:p>
        </p:txBody>
      </p:sp>
      <p:sp>
        <p:nvSpPr>
          <p:cNvPr id="5" name="4 Flecha derecha"/>
          <p:cNvSpPr/>
          <p:nvPr/>
        </p:nvSpPr>
        <p:spPr>
          <a:xfrm>
            <a:off x="1331640" y="5373216"/>
            <a:ext cx="1728192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CuadroTexto"/>
          <p:cNvSpPr txBox="1"/>
          <p:nvPr/>
        </p:nvSpPr>
        <p:spPr>
          <a:xfrm>
            <a:off x="179512" y="2323050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400" dirty="0">
                <a:solidFill>
                  <a:schemeClr val="bg1">
                    <a:lumMod val="65000"/>
                  </a:schemeClr>
                </a:solidFill>
              </a:rPr>
              <a:t>Cruza</a:t>
            </a:r>
            <a:endParaRPr lang="es-AR" dirty="0"/>
          </a:p>
        </p:txBody>
      </p:sp>
      <p:sp>
        <p:nvSpPr>
          <p:cNvPr id="8" name="7 Flecha izquierda y arriba"/>
          <p:cNvSpPr/>
          <p:nvPr/>
        </p:nvSpPr>
        <p:spPr>
          <a:xfrm rot="8438319">
            <a:off x="1115617" y="2328738"/>
            <a:ext cx="432048" cy="461665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834776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4" descr="P10605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114" y="0"/>
            <a:ext cx="9289632" cy="6982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" name="18 Grupo"/>
          <p:cNvGrpSpPr/>
          <p:nvPr/>
        </p:nvGrpSpPr>
        <p:grpSpPr>
          <a:xfrm>
            <a:off x="1151928" y="495846"/>
            <a:ext cx="4545483" cy="1773901"/>
            <a:chOff x="1151928" y="495846"/>
            <a:chExt cx="4545483" cy="1773901"/>
          </a:xfrm>
        </p:grpSpPr>
        <p:sp>
          <p:nvSpPr>
            <p:cNvPr id="4" name="3 CuadroTexto"/>
            <p:cNvSpPr txBox="1"/>
            <p:nvPr/>
          </p:nvSpPr>
          <p:spPr>
            <a:xfrm>
              <a:off x="1160907" y="495846"/>
              <a:ext cx="453650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AR" sz="4400" b="1" dirty="0" smtClean="0">
                  <a:solidFill>
                    <a:schemeClr val="tx2">
                      <a:lumMod val="20000"/>
                      <a:lumOff val="80000"/>
                    </a:schemeClr>
                  </a:solidFill>
                </a:rPr>
                <a:t>Oración ignaciana</a:t>
              </a:r>
              <a:endParaRPr lang="es-AR" sz="4400" b="1" dirty="0">
                <a:solidFill>
                  <a:schemeClr val="tx2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5" name="4 Rectángulo"/>
            <p:cNvSpPr/>
            <p:nvPr/>
          </p:nvSpPr>
          <p:spPr>
            <a:xfrm>
              <a:off x="1151928" y="1265287"/>
              <a:ext cx="248818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AR" sz="2400" i="1" dirty="0" smtClean="0">
                  <a:solidFill>
                    <a:schemeClr val="tx2">
                      <a:lumMod val="20000"/>
                      <a:lumOff val="80000"/>
                    </a:schemeClr>
                  </a:solidFill>
                </a:rPr>
                <a:t>Examen ignaciano</a:t>
              </a:r>
              <a:endParaRPr lang="es-AR" sz="2400" i="1" dirty="0">
                <a:solidFill>
                  <a:schemeClr val="tx2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6" name="5 Rectángulo"/>
            <p:cNvSpPr/>
            <p:nvPr/>
          </p:nvSpPr>
          <p:spPr>
            <a:xfrm>
              <a:off x="1259632" y="1746527"/>
              <a:ext cx="3072188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AR" sz="2800" i="1" dirty="0" smtClean="0">
                  <a:solidFill>
                    <a:schemeClr val="tx2">
                      <a:lumMod val="20000"/>
                      <a:lumOff val="80000"/>
                    </a:schemeClr>
                  </a:solidFill>
                </a:rPr>
                <a:t>Síntesis  fe - cultura</a:t>
              </a:r>
              <a:endParaRPr lang="es-AR" sz="2800" i="1" dirty="0">
                <a:solidFill>
                  <a:schemeClr val="tx2">
                    <a:lumMod val="20000"/>
                    <a:lumOff val="80000"/>
                  </a:schemeClr>
                </a:solidFill>
              </a:endParaRPr>
            </a:p>
          </p:txBody>
        </p:sp>
      </p:grpSp>
      <p:grpSp>
        <p:nvGrpSpPr>
          <p:cNvPr id="20" name="19 Grupo"/>
          <p:cNvGrpSpPr/>
          <p:nvPr/>
        </p:nvGrpSpPr>
        <p:grpSpPr>
          <a:xfrm>
            <a:off x="3640110" y="2482443"/>
            <a:ext cx="1821589" cy="800219"/>
            <a:chOff x="6223326" y="2420888"/>
            <a:chExt cx="1821589" cy="800219"/>
          </a:xfrm>
        </p:grpSpPr>
        <p:sp>
          <p:nvSpPr>
            <p:cNvPr id="7" name="6 Rectángulo"/>
            <p:cNvSpPr/>
            <p:nvPr/>
          </p:nvSpPr>
          <p:spPr>
            <a:xfrm>
              <a:off x="6228184" y="2420888"/>
              <a:ext cx="141853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AR" sz="2400" b="1" dirty="0" smtClean="0">
                  <a:solidFill>
                    <a:srgbClr val="FFFF00"/>
                  </a:solidFill>
                </a:rPr>
                <a:t>Eucaristía</a:t>
              </a:r>
              <a:endParaRPr lang="es-AR" b="1" dirty="0" smtClean="0">
                <a:solidFill>
                  <a:srgbClr val="FFFF00"/>
                </a:solidFill>
              </a:endParaRPr>
            </a:p>
          </p:txBody>
        </p:sp>
        <p:sp>
          <p:nvSpPr>
            <p:cNvPr id="8" name="7 Rectángulo"/>
            <p:cNvSpPr/>
            <p:nvPr/>
          </p:nvSpPr>
          <p:spPr>
            <a:xfrm>
              <a:off x="6223326" y="2882553"/>
              <a:ext cx="1821589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AR" sz="1600" b="1" dirty="0" smtClean="0">
                  <a:solidFill>
                    <a:srgbClr val="FFFF00"/>
                  </a:solidFill>
                </a:rPr>
                <a:t>Sentir con la Iglesia</a:t>
              </a:r>
              <a:endParaRPr lang="es-AR" sz="1600" b="1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21" name="20 Grupo"/>
          <p:cNvGrpSpPr/>
          <p:nvPr/>
        </p:nvGrpSpPr>
        <p:grpSpPr>
          <a:xfrm>
            <a:off x="2580526" y="4249570"/>
            <a:ext cx="7034879" cy="2302495"/>
            <a:chOff x="2199335" y="4280294"/>
            <a:chExt cx="7034879" cy="2302495"/>
          </a:xfrm>
        </p:grpSpPr>
        <p:sp>
          <p:nvSpPr>
            <p:cNvPr id="9" name="8 Rectángulo"/>
            <p:cNvSpPr/>
            <p:nvPr/>
          </p:nvSpPr>
          <p:spPr>
            <a:xfrm>
              <a:off x="2199335" y="4280294"/>
              <a:ext cx="3898631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AR" sz="4400" b="1" dirty="0" smtClean="0">
                  <a:solidFill>
                    <a:srgbClr val="FF0000"/>
                  </a:solidFill>
                </a:rPr>
                <a:t>Apostólico  </a:t>
              </a:r>
              <a:r>
                <a:rPr lang="es-AR" sz="32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(GIA)</a:t>
              </a:r>
              <a:endParaRPr lang="es-A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" name="9 Rectángulo"/>
            <p:cNvSpPr/>
            <p:nvPr/>
          </p:nvSpPr>
          <p:spPr>
            <a:xfrm>
              <a:off x="2199335" y="5107878"/>
              <a:ext cx="7034879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s-AR" sz="4400" b="1" dirty="0" smtClean="0">
                  <a:solidFill>
                    <a:srgbClr val="FF0000"/>
                  </a:solidFill>
                </a:rPr>
                <a:t>Social    </a:t>
              </a:r>
              <a:r>
                <a:rPr lang="es-AR" sz="32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(Aprendizaje en Servicio)</a:t>
              </a:r>
              <a:endParaRPr lang="es-AR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" name="10 Rectángulo"/>
            <p:cNvSpPr/>
            <p:nvPr/>
          </p:nvSpPr>
          <p:spPr>
            <a:xfrm>
              <a:off x="2199335" y="6059569"/>
              <a:ext cx="1610193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s-AR" sz="2800" dirty="0" smtClean="0">
                  <a:solidFill>
                    <a:srgbClr val="FF0000"/>
                  </a:solidFill>
                </a:rPr>
                <a:t>Ecología</a:t>
              </a:r>
              <a:endParaRPr lang="es-AR" dirty="0">
                <a:solidFill>
                  <a:srgbClr val="FF0000"/>
                </a:solidFill>
              </a:endParaRPr>
            </a:p>
          </p:txBody>
        </p:sp>
      </p:grpSp>
      <p:sp>
        <p:nvSpPr>
          <p:cNvPr id="23" name="22 Pentágono"/>
          <p:cNvSpPr/>
          <p:nvPr/>
        </p:nvSpPr>
        <p:spPr>
          <a:xfrm rot="19828808">
            <a:off x="172067" y="3014744"/>
            <a:ext cx="2016224" cy="400110"/>
          </a:xfrm>
          <a:prstGeom prst="homePlat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es-AR" sz="2000" dirty="0" smtClean="0">
                <a:solidFill>
                  <a:srgbClr val="00B0F0"/>
                </a:solidFill>
              </a:rPr>
              <a:t>DISCIPULOS</a:t>
            </a:r>
            <a:endParaRPr lang="es-AR" dirty="0">
              <a:solidFill>
                <a:srgbClr val="00B0F0"/>
              </a:solidFill>
            </a:endParaRPr>
          </a:p>
        </p:txBody>
      </p:sp>
      <p:sp>
        <p:nvSpPr>
          <p:cNvPr id="24" name="23 Pentágono"/>
          <p:cNvSpPr/>
          <p:nvPr/>
        </p:nvSpPr>
        <p:spPr>
          <a:xfrm>
            <a:off x="143816" y="4797438"/>
            <a:ext cx="2016224" cy="400110"/>
          </a:xfrm>
          <a:prstGeom prst="homePlat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es-AR" sz="2000" dirty="0" smtClean="0">
                <a:solidFill>
                  <a:srgbClr val="00B0F0"/>
                </a:solidFill>
              </a:rPr>
              <a:t>MISIONEROS</a:t>
            </a:r>
            <a:endParaRPr lang="es-AR" dirty="0">
              <a:solidFill>
                <a:srgbClr val="00B0F0"/>
              </a:solidFill>
            </a:endParaRPr>
          </a:p>
        </p:txBody>
      </p:sp>
      <p:sp>
        <p:nvSpPr>
          <p:cNvPr id="22" name="21 Elipse"/>
          <p:cNvSpPr/>
          <p:nvPr/>
        </p:nvSpPr>
        <p:spPr>
          <a:xfrm>
            <a:off x="6588224" y="495846"/>
            <a:ext cx="1944216" cy="170901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b="1" dirty="0" smtClean="0"/>
              <a:t>Vida interior</a:t>
            </a:r>
            <a:endParaRPr lang="es-AR" b="1" dirty="0"/>
          </a:p>
        </p:txBody>
      </p:sp>
      <p:sp>
        <p:nvSpPr>
          <p:cNvPr id="26" name="25 Elipse"/>
          <p:cNvSpPr/>
          <p:nvPr/>
        </p:nvSpPr>
        <p:spPr>
          <a:xfrm>
            <a:off x="7289998" y="1858766"/>
            <a:ext cx="1944216" cy="170901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b="1" dirty="0" smtClean="0">
                <a:solidFill>
                  <a:srgbClr val="FFFF00"/>
                </a:solidFill>
              </a:rPr>
              <a:t>Vida celebrativa</a:t>
            </a:r>
            <a:endParaRPr lang="es-AR" b="1" dirty="0">
              <a:solidFill>
                <a:srgbClr val="FFFF00"/>
              </a:solidFill>
            </a:endParaRPr>
          </a:p>
        </p:txBody>
      </p:sp>
      <p:sp>
        <p:nvSpPr>
          <p:cNvPr id="27" name="26 Elipse"/>
          <p:cNvSpPr/>
          <p:nvPr/>
        </p:nvSpPr>
        <p:spPr>
          <a:xfrm>
            <a:off x="6728530" y="3395061"/>
            <a:ext cx="1944216" cy="170901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b="1" dirty="0" smtClean="0">
                <a:solidFill>
                  <a:srgbClr val="FF0000"/>
                </a:solidFill>
              </a:rPr>
              <a:t>Vida compromiso</a:t>
            </a:r>
            <a:endParaRPr lang="es-AR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491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8915076"/>
              </p:ext>
            </p:extLst>
          </p:nvPr>
        </p:nvGraphicFramePr>
        <p:xfrm>
          <a:off x="323528" y="4653136"/>
          <a:ext cx="8496944" cy="17373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05458"/>
                <a:gridCol w="1518778"/>
                <a:gridCol w="1062118"/>
                <a:gridCol w="1062118"/>
                <a:gridCol w="1062118"/>
                <a:gridCol w="1062118"/>
                <a:gridCol w="1062118"/>
                <a:gridCol w="1062118"/>
              </a:tblGrid>
              <a:tr h="631166">
                <a:tc rowSpan="4">
                  <a:txBody>
                    <a:bodyPr/>
                    <a:lstStyle/>
                    <a:p>
                      <a:endParaRPr lang="es-AR" dirty="0" smtClean="0"/>
                    </a:p>
                    <a:p>
                      <a:endParaRPr lang="es-AR" dirty="0" smtClean="0"/>
                    </a:p>
                    <a:p>
                      <a:endParaRPr lang="es-AR" dirty="0" smtClean="0"/>
                    </a:p>
                    <a:p>
                      <a:r>
                        <a:rPr lang="es-AR" dirty="0" smtClean="0"/>
                        <a:t>EJE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dirty="0" smtClean="0">
                          <a:solidFill>
                            <a:srgbClr val="92D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Componente</a:t>
                      </a:r>
                      <a:r>
                        <a:rPr lang="es-AR" dirty="0" smtClean="0"/>
                        <a:t> 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dirty="0" smtClean="0">
                          <a:solidFill>
                            <a:srgbClr val="92D05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Palabra clave</a:t>
                      </a:r>
                      <a:endParaRPr lang="es-AR" dirty="0">
                        <a:solidFill>
                          <a:srgbClr val="92D05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Nivel</a:t>
                      </a:r>
                      <a:r>
                        <a:rPr lang="es-AR" baseline="0" dirty="0" smtClean="0"/>
                        <a:t> Inicial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sz="1200" dirty="0" smtClean="0"/>
                        <a:t>Indicadores</a:t>
                      </a:r>
                      <a:r>
                        <a:rPr lang="es-AR" sz="1200" baseline="0" dirty="0" smtClean="0"/>
                        <a:t> </a:t>
                      </a:r>
                      <a:r>
                        <a:rPr lang="es-AR" sz="1600" dirty="0" smtClean="0"/>
                        <a:t>3° </a:t>
                      </a:r>
                      <a:r>
                        <a:rPr lang="es-AR" sz="1400" dirty="0" smtClean="0"/>
                        <a:t>GRADO</a:t>
                      </a:r>
                      <a:endParaRPr lang="es-AR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sz="1200" dirty="0" smtClean="0"/>
                        <a:t>Indicadores</a:t>
                      </a:r>
                      <a:r>
                        <a:rPr lang="es-AR" sz="1200" baseline="0" dirty="0" smtClean="0"/>
                        <a:t> </a:t>
                      </a:r>
                      <a:r>
                        <a:rPr lang="es-AR" dirty="0" smtClean="0"/>
                        <a:t>7° </a:t>
                      </a:r>
                      <a:r>
                        <a:rPr lang="es-AR" sz="1400" dirty="0" smtClean="0"/>
                        <a:t>GRADO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sz="1200" dirty="0" smtClean="0"/>
                        <a:t>Indicadores</a:t>
                      </a:r>
                      <a:r>
                        <a:rPr lang="es-AR" sz="1200" baseline="0" dirty="0" smtClean="0"/>
                        <a:t> </a:t>
                      </a:r>
                      <a:endParaRPr lang="es-AR" sz="1200" dirty="0" smtClean="0"/>
                    </a:p>
                    <a:p>
                      <a:pPr algn="ctr"/>
                      <a:r>
                        <a:rPr lang="es-AR" dirty="0" smtClean="0"/>
                        <a:t>2do </a:t>
                      </a:r>
                      <a:r>
                        <a:rPr lang="es-AR" sz="1600" dirty="0" smtClean="0"/>
                        <a:t>AÑO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sz="1200" dirty="0" smtClean="0"/>
                        <a:t>Indicadores</a:t>
                      </a:r>
                    </a:p>
                    <a:p>
                      <a:pPr algn="ctr"/>
                      <a:r>
                        <a:rPr lang="es-AR" dirty="0" smtClean="0"/>
                        <a:t>5to </a:t>
                      </a:r>
                      <a:r>
                        <a:rPr lang="es-AR" sz="1600" dirty="0" smtClean="0"/>
                        <a:t>AÑO</a:t>
                      </a:r>
                      <a:endParaRPr lang="es-AR" dirty="0"/>
                    </a:p>
                  </a:txBody>
                  <a:tcPr/>
                </a:tc>
              </a:tr>
              <a:tr h="365675">
                <a:tc v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AR"/>
                    </a:p>
                  </a:txBody>
                  <a:tcPr/>
                </a:tc>
              </a:tr>
              <a:tr h="365675">
                <a:tc v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AR"/>
                    </a:p>
                  </a:txBody>
                  <a:tcPr/>
                </a:tc>
              </a:tr>
              <a:tr h="365675">
                <a:tc v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A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5 CuadroTexto"/>
          <p:cNvSpPr txBox="1"/>
          <p:nvPr/>
        </p:nvSpPr>
        <p:spPr>
          <a:xfrm>
            <a:off x="451556" y="1814500"/>
            <a:ext cx="82089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400" dirty="0" smtClean="0"/>
              <a:t>¿Qué viven hoy los alumnos? ¿cuántos? ¿pueden todos?</a:t>
            </a:r>
          </a:p>
          <a:p>
            <a:endParaRPr lang="es-AR" sz="2400" dirty="0" smtClean="0"/>
          </a:p>
          <a:p>
            <a:r>
              <a:rPr lang="es-AR" sz="2400" dirty="0" smtClean="0"/>
              <a:t>¿Cómo lo viven? ¿Qué nivel de apropiación? ¿Cuánto incide?</a:t>
            </a:r>
          </a:p>
          <a:p>
            <a:endParaRPr lang="es-AR" sz="2400" dirty="0" smtClean="0"/>
          </a:p>
          <a:p>
            <a:r>
              <a:rPr lang="es-AR" sz="2400" dirty="0" smtClean="0"/>
              <a:t>¿Qué progresión se puede observar/esperar?</a:t>
            </a:r>
          </a:p>
          <a:p>
            <a:endParaRPr lang="es-AR" sz="2400" dirty="0" smtClean="0"/>
          </a:p>
          <a:p>
            <a:pPr algn="ctr"/>
            <a:r>
              <a:rPr lang="es-AR" sz="2400" dirty="0" smtClean="0"/>
              <a:t>Mirar el perfil del egresado y su proyección a la vida</a:t>
            </a:r>
            <a:endParaRPr lang="es-AR" sz="2400" dirty="0"/>
          </a:p>
        </p:txBody>
      </p:sp>
      <p:sp>
        <p:nvSpPr>
          <p:cNvPr id="7" name="6 CuadroTexto"/>
          <p:cNvSpPr txBox="1"/>
          <p:nvPr/>
        </p:nvSpPr>
        <p:spPr>
          <a:xfrm>
            <a:off x="451556" y="476672"/>
            <a:ext cx="8208912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AR" sz="3200" b="1" dirty="0"/>
              <a:t>CÓMO   CONSTRUIR   LOS   </a:t>
            </a:r>
            <a:r>
              <a:rPr lang="es-AR" sz="3200" b="1" dirty="0" smtClean="0"/>
              <a:t>COMPONENTES</a:t>
            </a:r>
            <a:endParaRPr lang="es-AR" sz="3200" b="1" dirty="0"/>
          </a:p>
        </p:txBody>
      </p:sp>
    </p:spTree>
    <p:extLst>
      <p:ext uri="{BB962C8B-B14F-4D97-AF65-F5344CB8AC3E}">
        <p14:creationId xmlns:p14="http://schemas.microsoft.com/office/powerpoint/2010/main" val="159594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5859" y="5517232"/>
            <a:ext cx="8229600" cy="1143000"/>
          </a:xfrm>
        </p:spPr>
        <p:txBody>
          <a:bodyPr>
            <a:noAutofit/>
          </a:bodyPr>
          <a:lstStyle/>
          <a:p>
            <a:r>
              <a:rPr lang="es-AR" sz="3600" dirty="0"/>
              <a:t>http://oracion-ignaciana.blogspot.com.ar/</a:t>
            </a:r>
            <a:br>
              <a:rPr lang="es-AR" sz="3600" dirty="0"/>
            </a:br>
            <a:endParaRPr lang="es-AR" sz="36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48" b="11284"/>
          <a:stretch/>
        </p:blipFill>
        <p:spPr bwMode="auto">
          <a:xfrm>
            <a:off x="108862" y="873456"/>
            <a:ext cx="9063594" cy="4339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22571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30868" y="1556792"/>
            <a:ext cx="8229600" cy="1143000"/>
          </a:xfrm>
        </p:spPr>
        <p:txBody>
          <a:bodyPr/>
          <a:lstStyle/>
          <a:p>
            <a:r>
              <a:rPr lang="es-AR" dirty="0" smtClean="0"/>
              <a:t>Oración ignaciana</a:t>
            </a:r>
            <a:endParaRPr lang="es-AR" dirty="0"/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7747095"/>
              </p:ext>
            </p:extLst>
          </p:nvPr>
        </p:nvGraphicFramePr>
        <p:xfrm>
          <a:off x="-15989" y="2708920"/>
          <a:ext cx="9144001" cy="2869692"/>
        </p:xfrm>
        <a:graphic>
          <a:graphicData uri="http://schemas.openxmlformats.org/drawingml/2006/table">
            <a:tbl>
              <a:tblPr/>
              <a:tblGrid>
                <a:gridCol w="1361643"/>
                <a:gridCol w="834094"/>
                <a:gridCol w="1296144"/>
                <a:gridCol w="1440160"/>
                <a:gridCol w="1512168"/>
                <a:gridCol w="1512168"/>
                <a:gridCol w="1187624"/>
              </a:tblGrid>
              <a:tr h="530622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COMPONENTE</a:t>
                      </a:r>
                      <a:endParaRPr kumimoji="0" lang="es-A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A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PALABRA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A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CLAVE</a:t>
                      </a: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indicadores</a:t>
                      </a:r>
                      <a:endParaRPr kumimoji="0" lang="es-A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 NIVEL INICIAL</a:t>
                      </a:r>
                      <a:endParaRPr kumimoji="0" lang="es-A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indicador </a:t>
                      </a:r>
                      <a:endParaRPr kumimoji="0" lang="es-A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3° GRADO</a:t>
                      </a:r>
                      <a:endParaRPr kumimoji="0" lang="es-A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indicador</a:t>
                      </a:r>
                      <a:endParaRPr kumimoji="0" lang="es-A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7° GRADO</a:t>
                      </a:r>
                      <a:endParaRPr kumimoji="0" lang="es-A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indicador</a:t>
                      </a:r>
                      <a:endParaRPr kumimoji="0" lang="es-A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2° AÑO</a:t>
                      </a:r>
                      <a:endParaRPr kumimoji="0" lang="es-A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indicador</a:t>
                      </a:r>
                      <a:endParaRPr kumimoji="0" lang="es-A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5° AÑO</a:t>
                      </a:r>
                      <a:endParaRPr kumimoji="0" lang="es-A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8456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Se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relaciona con Dios por medio de la oración</a:t>
                      </a:r>
                      <a:endParaRPr kumimoji="0" lang="es-A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marL="51435" marR="514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CCCC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BC9710"/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7.1   Dios</a:t>
                      </a:r>
                      <a:endParaRPr kumimoji="0" lang="es-AR" sz="2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BC9710"/>
                        </a:solidFill>
                        <a:effectLst/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0" marR="0" marT="0" marB="0" vert="vert2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BC9710"/>
                          </a:solidFill>
                          <a:effectLst/>
                          <a:latin typeface="Times New Roman" pitchFamily="18" charset="0"/>
                        </a:rPr>
                        <a:t>Manifiesta gusto en los espacios de oración  </a:t>
                      </a:r>
                      <a:endParaRPr kumimoji="0" lang="es-A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BC971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Vive con naturalidad la oración ignaciana guiada</a:t>
                      </a:r>
                      <a:endParaRPr kumimoji="0" lang="es-A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Tiene incorporado el método ignaciano de oración</a:t>
                      </a:r>
                      <a:endParaRPr kumimoji="0" lang="es-A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Realiza la oración con frecuencia como modo de relacionarse con Dios</a:t>
                      </a:r>
                      <a:endParaRPr kumimoji="0" lang="es-A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Prepara y guía la oración ignaciana</a:t>
                      </a:r>
                      <a:endParaRPr kumimoji="0" lang="es-A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CCCC"/>
                    </a:solidFill>
                  </a:tcPr>
                </a:tc>
              </a:tr>
            </a:tbl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451556" y="188640"/>
            <a:ext cx="8208912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AR" sz="3200" b="1" dirty="0"/>
              <a:t>CÓMO   CONSTRUIR   LOS   </a:t>
            </a:r>
            <a:r>
              <a:rPr lang="es-AR" sz="3200" b="1" dirty="0" smtClean="0"/>
              <a:t>COMPONENTES</a:t>
            </a:r>
            <a:endParaRPr lang="es-AR" sz="3200" b="1" dirty="0"/>
          </a:p>
        </p:txBody>
      </p:sp>
    </p:spTree>
    <p:extLst>
      <p:ext uri="{BB962C8B-B14F-4D97-AF65-F5344CB8AC3E}">
        <p14:creationId xmlns:p14="http://schemas.microsoft.com/office/powerpoint/2010/main" val="681295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395536" y="332656"/>
            <a:ext cx="8424936" cy="603242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s-AR" sz="3600" i="1" dirty="0" smtClean="0"/>
              <a:t>El </a:t>
            </a:r>
            <a:r>
              <a:rPr lang="es-AR" sz="3600" i="1" dirty="0"/>
              <a:t>encuentro con Jesús en la oración transforma a la persona. </a:t>
            </a:r>
            <a:r>
              <a:rPr lang="es-AR" sz="3600" i="1" dirty="0" smtClean="0"/>
              <a:t>Ahí </a:t>
            </a:r>
            <a:r>
              <a:rPr lang="es-AR" sz="3600" i="1" dirty="0"/>
              <a:t>reside el misterio de los Ejercicios Espirituales de </a:t>
            </a:r>
            <a:r>
              <a:rPr lang="es-AR" sz="3600" i="1" dirty="0" smtClean="0"/>
              <a:t>Ignacio.</a:t>
            </a:r>
          </a:p>
          <a:p>
            <a:endParaRPr lang="es-AR" sz="2800" dirty="0"/>
          </a:p>
          <a:p>
            <a:pPr lvl="4" algn="r"/>
            <a:r>
              <a:rPr lang="es-AR" sz="2400" i="1" dirty="0"/>
              <a:t>La</a:t>
            </a:r>
            <a:r>
              <a:rPr lang="es-AR" sz="2800" dirty="0" smtClean="0"/>
              <a:t> </a:t>
            </a:r>
            <a:r>
              <a:rPr lang="es-AR" sz="2400" i="1" dirty="0"/>
              <a:t>transformación según la imagen de Jesús no tiene lugar gracias a nuestras fuerzas y por nuestros esfuerzos, sino que el Espíritu del Señor la realiza en nosotros. La mayoría de las veces, esta transformación permanece oculta para nosotros durante mucho </a:t>
            </a:r>
            <a:r>
              <a:rPr lang="es-AR" sz="2400" i="1" dirty="0" smtClean="0"/>
              <a:t>tiempo… y </a:t>
            </a:r>
            <a:r>
              <a:rPr lang="es-AR" sz="2400" i="1" dirty="0"/>
              <a:t>sólo se hace perceptible en nuestro pensamiento y nuestra conducta al cabo de un </a:t>
            </a:r>
            <a:r>
              <a:rPr lang="es-AR" sz="2400" i="1" dirty="0" smtClean="0"/>
              <a:t>tiempo.</a:t>
            </a:r>
            <a:endParaRPr lang="es-AR" sz="2400" i="1" dirty="0"/>
          </a:p>
          <a:p>
            <a:pPr algn="r"/>
            <a:r>
              <a:rPr lang="es-AR" dirty="0"/>
              <a:t>Van </a:t>
            </a:r>
            <a:r>
              <a:rPr lang="es-AR" dirty="0" err="1"/>
              <a:t>Breemen</a:t>
            </a:r>
            <a:r>
              <a:rPr lang="es-AR" dirty="0"/>
              <a:t>, </a:t>
            </a:r>
            <a:r>
              <a:rPr lang="es-AR" i="1" dirty="0"/>
              <a:t>Habitar el misterio</a:t>
            </a:r>
            <a:r>
              <a:rPr lang="es-AR" dirty="0"/>
              <a:t>, </a:t>
            </a:r>
            <a:r>
              <a:rPr lang="es-AR" dirty="0" err="1"/>
              <a:t>pp</a:t>
            </a:r>
            <a:r>
              <a:rPr lang="es-AR" dirty="0"/>
              <a:t> 31 – 32 </a:t>
            </a:r>
          </a:p>
        </p:txBody>
      </p:sp>
    </p:spTree>
    <p:extLst>
      <p:ext uri="{BB962C8B-B14F-4D97-AF65-F5344CB8AC3E}">
        <p14:creationId xmlns:p14="http://schemas.microsoft.com/office/powerpoint/2010/main" val="10729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772816"/>
            <a:ext cx="8229600" cy="1143000"/>
          </a:xfrm>
        </p:spPr>
        <p:txBody>
          <a:bodyPr/>
          <a:lstStyle/>
          <a:p>
            <a:r>
              <a:rPr lang="es-AR" dirty="0" smtClean="0"/>
              <a:t>Compromiso Apostólico</a:t>
            </a:r>
            <a:endParaRPr lang="es-AR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8393506"/>
              </p:ext>
            </p:extLst>
          </p:nvPr>
        </p:nvGraphicFramePr>
        <p:xfrm>
          <a:off x="56633" y="3140968"/>
          <a:ext cx="9087366" cy="3072254"/>
        </p:xfrm>
        <a:graphic>
          <a:graphicData uri="http://schemas.openxmlformats.org/drawingml/2006/table">
            <a:tbl>
              <a:tblPr/>
              <a:tblGrid>
                <a:gridCol w="1635047"/>
                <a:gridCol w="792088"/>
                <a:gridCol w="1224136"/>
                <a:gridCol w="1224136"/>
                <a:gridCol w="1446408"/>
                <a:gridCol w="1394461"/>
                <a:gridCol w="1371090"/>
              </a:tblGrid>
              <a:tr h="618614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COMPONENTE</a:t>
                      </a:r>
                      <a:endParaRPr kumimoji="0" lang="es-A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A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PALABRA 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A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CLAVE</a:t>
                      </a: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INDICADOR</a:t>
                      </a:r>
                      <a:endParaRPr kumimoji="0" lang="es-A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 NIVEL INICIAL</a:t>
                      </a:r>
                      <a:endParaRPr kumimoji="0" lang="es-A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INDICADOR </a:t>
                      </a:r>
                      <a:endParaRPr kumimoji="0" lang="es-A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3° GRADO</a:t>
                      </a:r>
                      <a:endParaRPr kumimoji="0" lang="es-A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INDICADOR</a:t>
                      </a:r>
                      <a:endParaRPr kumimoji="0" lang="es-A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7° GRADO</a:t>
                      </a:r>
                      <a:endParaRPr kumimoji="0" lang="es-A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INDICADOR </a:t>
                      </a:r>
                      <a:endParaRPr kumimoji="0" lang="es-A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2° AÑO</a:t>
                      </a:r>
                      <a:endParaRPr kumimoji="0" lang="es-A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INDICADOR </a:t>
                      </a:r>
                      <a:endParaRPr kumimoji="0" lang="es-A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5° AÑO</a:t>
                      </a:r>
                      <a:endParaRPr kumimoji="0" lang="es-A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4057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 compromete con grupos apostólicos eclesiales y da testimonio de fe con su vida</a:t>
                      </a:r>
                      <a:endParaRPr kumimoji="0" lang="es-A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33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CCCC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A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9.1     Apostólica</a:t>
                      </a:r>
                    </a:p>
                  </a:txBody>
                  <a:tcPr marL="0" marR="0" marT="0" marB="0" vert="vert2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Mediado por el docente, </a:t>
                      </a:r>
                      <a:r>
                        <a:rPr kumimoji="0" lang="es-ES" sz="1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interac</a:t>
                      </a:r>
                      <a:endParaRPr kumimoji="0" lang="es-ES" sz="1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túa</a:t>
                      </a:r>
                      <a:r>
                        <a:rPr kumimoji="0" lang="es-ES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con los demás</a:t>
                      </a:r>
                      <a:endParaRPr kumimoji="0" lang="es-AR" sz="1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sz="1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Interac</a:t>
                      </a:r>
                      <a:endParaRPr kumimoji="0" lang="es-ES" sz="1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túa</a:t>
                      </a:r>
                      <a:r>
                        <a:rPr kumimoji="0" lang="es-ES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s-ES" sz="1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recono</a:t>
                      </a:r>
                      <a:endParaRPr kumimoji="0" lang="es-ES" sz="1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ciendo</a:t>
                      </a:r>
                      <a:r>
                        <a:rPr kumimoji="0" lang="es-ES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s-ES" sz="1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necesi</a:t>
                      </a:r>
                      <a:endParaRPr kumimoji="0" lang="es-ES" sz="1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dades</a:t>
                      </a:r>
                      <a:r>
                        <a:rPr kumimoji="0" lang="es-ES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y </a:t>
                      </a:r>
                      <a:r>
                        <a:rPr kumimoji="0" lang="es-ES" sz="1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sentimien</a:t>
                      </a:r>
                      <a:endParaRPr kumimoji="0" lang="es-ES" sz="1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tos de los demás</a:t>
                      </a:r>
                      <a:endParaRPr kumimoji="0" lang="es-ES" sz="1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Mani</a:t>
                      </a:r>
                      <a:endParaRPr kumimoji="0" lang="es-ES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fiesta gusto por </a:t>
                      </a:r>
                      <a:r>
                        <a:rPr kumimoji="0" lang="es-ES" sz="2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pertene</a:t>
                      </a:r>
                      <a:endParaRPr kumimoji="0" lang="es-ES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cer</a:t>
                      </a:r>
                      <a:r>
                        <a:rPr kumimoji="0" lang="es-ES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 a un grupo eclesial</a:t>
                      </a: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Se compro-mete con responsa-</a:t>
                      </a:r>
                      <a:r>
                        <a:rPr kumimoji="0" lang="es-ES" sz="2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bilidad</a:t>
                      </a:r>
                      <a:r>
                        <a:rPr kumimoji="0" lang="es-ES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 en grupos apostólicos eclesiales</a:t>
                      </a:r>
                      <a:endParaRPr kumimoji="0" lang="es-AR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Lidera creativa-mente en grupos apostólicos eclesiales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+mn-ea"/>
                        <a:cs typeface="+mn-cs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CCCC"/>
                    </a:solidFill>
                  </a:tcPr>
                </a:tc>
              </a:tr>
            </a:tbl>
          </a:graphicData>
        </a:graphic>
      </p:graphicFrame>
      <p:sp>
        <p:nvSpPr>
          <p:cNvPr id="6" name="5 CuadroTexto"/>
          <p:cNvSpPr txBox="1"/>
          <p:nvPr/>
        </p:nvSpPr>
        <p:spPr>
          <a:xfrm>
            <a:off x="451556" y="188640"/>
            <a:ext cx="8208912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AR" sz="3200" b="1" dirty="0"/>
              <a:t>CÓMO   CONSTRUIR   LOS   </a:t>
            </a:r>
            <a:r>
              <a:rPr lang="es-AR" sz="3200" b="1" dirty="0" smtClean="0"/>
              <a:t>COMPONENTES</a:t>
            </a:r>
            <a:endParaRPr lang="es-AR" sz="3200" b="1" dirty="0"/>
          </a:p>
        </p:txBody>
      </p:sp>
    </p:spTree>
    <p:extLst>
      <p:ext uri="{BB962C8B-B14F-4D97-AF65-F5344CB8AC3E}">
        <p14:creationId xmlns:p14="http://schemas.microsoft.com/office/powerpoint/2010/main" val="36950985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1008112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AR" dirty="0" smtClean="0">
                <a:solidFill>
                  <a:schemeClr val="accent3">
                    <a:lumMod val="75000"/>
                  </a:schemeClr>
                </a:solidFill>
              </a:rPr>
              <a:t>                                           </a:t>
            </a:r>
            <a:r>
              <a:rPr lang="es-AR" dirty="0" smtClean="0">
                <a:solidFill>
                  <a:srgbClr val="00B050"/>
                </a:solidFill>
              </a:rPr>
              <a:t>Síntesis </a:t>
            </a:r>
            <a:r>
              <a:rPr lang="es-AR" sz="6600" dirty="0" smtClean="0">
                <a:solidFill>
                  <a:srgbClr val="00B050"/>
                </a:solidFill>
              </a:rPr>
              <a:t>fe-cultura</a:t>
            </a:r>
            <a:endParaRPr lang="es-AR" dirty="0">
              <a:solidFill>
                <a:srgbClr val="00B050"/>
              </a:solidFill>
            </a:endParaRPr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7350955"/>
              </p:ext>
            </p:extLst>
          </p:nvPr>
        </p:nvGraphicFramePr>
        <p:xfrm>
          <a:off x="-1" y="2708920"/>
          <a:ext cx="9144001" cy="4273036"/>
        </p:xfrm>
        <a:graphic>
          <a:graphicData uri="http://schemas.openxmlformats.org/drawingml/2006/table">
            <a:tbl>
              <a:tblPr/>
              <a:tblGrid>
                <a:gridCol w="1475657"/>
                <a:gridCol w="864096"/>
                <a:gridCol w="1224136"/>
                <a:gridCol w="1368152"/>
                <a:gridCol w="1224136"/>
                <a:gridCol w="1512168"/>
                <a:gridCol w="1475656"/>
              </a:tblGrid>
              <a:tr h="4731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51435" marR="51435" marT="0" marB="0" vert="vert2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A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Nivel Inicial</a:t>
                      </a: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A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3° grado</a:t>
                      </a: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A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7°  grado</a:t>
                      </a: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AR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2do año</a:t>
                      </a: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A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5to año</a:t>
                      </a: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2333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Aplica en su pensamiento y modo de proceder la cosmovisión del Evangelio</a:t>
                      </a:r>
                      <a:endParaRPr kumimoji="0" lang="es-A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7.3   Cosmovisión</a:t>
                      </a:r>
                      <a:endParaRPr kumimoji="0" lang="es-AR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51435" marR="51435" marT="0" marB="0" vert="vert27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rgbClr val="8AD0D6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endParaRPr kumimoji="0" lang="es-E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rgbClr val="8AD0D6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es-E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Se asombra por todo lo que Dios hace por nosotros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rgbClr val="8AD0D6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endParaRPr kumimoji="0" lang="es-E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rgbClr val="8AD0D6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endParaRPr kumimoji="0" lang="es-E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rgbClr val="8AD0D6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endParaRPr kumimoji="0" lang="es-E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Reconoce el amor de los demás como </a:t>
                      </a:r>
                      <a:r>
                        <a:rPr kumimoji="0" lang="es-E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manifesta</a:t>
                      </a:r>
                      <a:r>
                        <a:rPr kumimoji="0" lang="es-E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ción</a:t>
                      </a:r>
                      <a:r>
                        <a:rPr kumimoji="0" lang="es-E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 </a:t>
                      </a:r>
                      <a:r>
                        <a:rPr kumimoji="0" lang="es-E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del amor de Dios</a:t>
                      </a:r>
                      <a:endParaRPr kumimoji="0" lang="es-A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Relaciona la dimensión pascual con hechos de la propia vida</a:t>
                      </a:r>
                      <a:endParaRPr kumimoji="0" lang="es-A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rgbClr val="8AD0D6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es-E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Se ayuda de los valores evangélicos para integrar los </a:t>
                      </a:r>
                      <a:r>
                        <a:rPr kumimoji="0" lang="es-E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interrogantes </a:t>
                      </a:r>
                      <a:r>
                        <a:rPr kumimoji="0" lang="es-E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propios de su edad</a:t>
                      </a:r>
                      <a:endParaRPr kumimoji="0" lang="es-A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Demuestra en su modo de vivir y pensar la cosmovisión cristiana</a:t>
                      </a:r>
                      <a:endParaRPr kumimoji="0" lang="es-A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marL="51435" marR="5143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4 Título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/>
          <a:lstStyle/>
          <a:p>
            <a:r>
              <a:rPr lang="es-AR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El MCT muestra lo que falta</a:t>
            </a:r>
            <a:endParaRPr lang="es-AR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096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25252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pPr marL="0" indent="0">
              <a:buNone/>
            </a:pPr>
            <a:endParaRPr lang="es-AR" dirty="0" smtClean="0"/>
          </a:p>
          <a:p>
            <a:pPr marL="0" indent="0">
              <a:buNone/>
            </a:pPr>
            <a:endParaRPr lang="es-AR" dirty="0"/>
          </a:p>
          <a:p>
            <a:pPr marL="3543300" lvl="8" indent="0">
              <a:buNone/>
            </a:pPr>
            <a:r>
              <a:rPr lang="es-AR" sz="2800" dirty="0" smtClean="0"/>
              <a:t>Articulación curricular: …</a:t>
            </a:r>
          </a:p>
          <a:p>
            <a:pPr marL="3543300" lvl="8" indent="0">
              <a:buNone/>
            </a:pPr>
            <a:endParaRPr lang="es-AR" sz="2800" dirty="0" smtClean="0"/>
          </a:p>
          <a:p>
            <a:pPr marL="1257300" lvl="3" indent="0" algn="just">
              <a:buNone/>
            </a:pPr>
            <a:r>
              <a:rPr lang="es-AR" sz="3200" b="1" dirty="0" smtClean="0">
                <a:solidFill>
                  <a:schemeClr val="bg1"/>
                </a:solidFill>
              </a:rPr>
              <a:t>las </a:t>
            </a:r>
            <a:r>
              <a:rPr lang="es-AR" sz="3200" b="1" dirty="0">
                <a:solidFill>
                  <a:schemeClr val="bg1"/>
                </a:solidFill>
              </a:rPr>
              <a:t>acciones deben estar </a:t>
            </a:r>
            <a:endParaRPr lang="es-AR" sz="3200" b="1" dirty="0" smtClean="0">
              <a:solidFill>
                <a:schemeClr val="bg1"/>
              </a:solidFill>
            </a:endParaRPr>
          </a:p>
          <a:p>
            <a:pPr marL="1257300" lvl="3" indent="0" algn="just">
              <a:buNone/>
            </a:pPr>
            <a:r>
              <a:rPr lang="es-AR" sz="3200" b="1" dirty="0" smtClean="0">
                <a:solidFill>
                  <a:schemeClr val="bg1"/>
                </a:solidFill>
              </a:rPr>
              <a:t>conectadas </a:t>
            </a:r>
            <a:r>
              <a:rPr lang="es-AR" sz="3200" b="1" dirty="0">
                <a:solidFill>
                  <a:schemeClr val="bg1"/>
                </a:solidFill>
              </a:rPr>
              <a:t>y </a:t>
            </a:r>
            <a:r>
              <a:rPr lang="es-AR" sz="3200" b="1" dirty="0" smtClean="0">
                <a:solidFill>
                  <a:schemeClr val="bg1"/>
                </a:solidFill>
              </a:rPr>
              <a:t>articuladas </a:t>
            </a:r>
          </a:p>
          <a:p>
            <a:pPr marL="1257300" lvl="3" indent="0" algn="just">
              <a:buNone/>
            </a:pPr>
            <a:r>
              <a:rPr lang="es-AR" sz="3200" b="1" dirty="0" smtClean="0">
                <a:solidFill>
                  <a:schemeClr val="bg1"/>
                </a:solidFill>
              </a:rPr>
              <a:t>con </a:t>
            </a:r>
            <a:r>
              <a:rPr lang="es-AR" sz="3200" b="1" dirty="0">
                <a:solidFill>
                  <a:schemeClr val="bg1"/>
                </a:solidFill>
              </a:rPr>
              <a:t>los espacios académicos y pedagógicos</a:t>
            </a:r>
            <a:r>
              <a:rPr lang="es-AR" sz="3200" dirty="0">
                <a:solidFill>
                  <a:schemeClr val="bg1"/>
                </a:solidFill>
              </a:rPr>
              <a:t>.</a:t>
            </a:r>
            <a:r>
              <a:rPr lang="es-AR" sz="3200" dirty="0"/>
              <a:t> </a:t>
            </a:r>
            <a:endParaRPr lang="es-AR" sz="3200" dirty="0" smtClean="0"/>
          </a:p>
          <a:p>
            <a:pPr marL="0" indent="0" algn="just">
              <a:buNone/>
            </a:pPr>
            <a:endParaRPr lang="es-AR" sz="4400" dirty="0" smtClean="0"/>
          </a:p>
          <a:p>
            <a:pPr marL="0" indent="0" algn="just">
              <a:buNone/>
            </a:pPr>
            <a:endParaRPr lang="es-AR" sz="4400" dirty="0"/>
          </a:p>
          <a:p>
            <a:pPr marL="3543300" lvl="8" indent="0" algn="ctr">
              <a:buNone/>
            </a:pPr>
            <a:r>
              <a:rPr lang="es-AR" sz="1800" dirty="0" smtClean="0"/>
              <a:t>(retos y fines)   </a:t>
            </a:r>
            <a:endParaRPr lang="es-AR" sz="1800" dirty="0"/>
          </a:p>
        </p:txBody>
      </p:sp>
    </p:spTree>
    <p:extLst>
      <p:ext uri="{BB962C8B-B14F-4D97-AF65-F5344CB8AC3E}">
        <p14:creationId xmlns:p14="http://schemas.microsoft.com/office/powerpoint/2010/main" val="132388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8977873"/>
              </p:ext>
            </p:extLst>
          </p:nvPr>
        </p:nvGraphicFramePr>
        <p:xfrm>
          <a:off x="467544" y="2564904"/>
          <a:ext cx="8229600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392"/>
                <a:gridCol w="1152128"/>
                <a:gridCol w="792088"/>
                <a:gridCol w="1008112"/>
                <a:gridCol w="1177280"/>
                <a:gridCol w="914400"/>
                <a:gridCol w="914400"/>
                <a:gridCol w="914400"/>
                <a:gridCol w="9144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s-AR" sz="1600" dirty="0"/>
                    </a:p>
                  </a:txBody>
                  <a:tcPr vert="vert270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2009</a:t>
                      </a:r>
                      <a:endParaRPr lang="es-AR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2010</a:t>
                      </a:r>
                      <a:endParaRPr lang="es-AR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2011</a:t>
                      </a:r>
                      <a:endParaRPr lang="es-AR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2012</a:t>
                      </a:r>
                      <a:endParaRPr lang="es-AR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2013</a:t>
                      </a:r>
                      <a:endParaRPr lang="es-AR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2014</a:t>
                      </a:r>
                      <a:endParaRPr lang="es-AR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>
                          <a:solidFill>
                            <a:srgbClr val="00B050"/>
                          </a:solidFill>
                        </a:rPr>
                        <a:t>2015</a:t>
                      </a:r>
                      <a:endParaRPr lang="es-AR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2016</a:t>
                      </a:r>
                      <a:endParaRPr lang="es-AR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s-AR" sz="1600" dirty="0"/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endParaRPr lang="es-AR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AR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AR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AR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AR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AR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A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AR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 rowSpan="4">
                  <a:txBody>
                    <a:bodyPr/>
                    <a:lstStyle/>
                    <a:p>
                      <a:pPr algn="ctr"/>
                      <a:r>
                        <a:rPr lang="es-AR" sz="2000" dirty="0" smtClean="0"/>
                        <a:t>primaria</a:t>
                      </a:r>
                      <a:endParaRPr lang="es-AR" sz="2000" dirty="0"/>
                    </a:p>
                  </a:txBody>
                  <a:tcPr vert="vert27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r>
                        <a:rPr lang="es-AR" sz="1800" b="1" dirty="0" smtClean="0"/>
                        <a:t>Oración ignaciana                                                                                                         EE</a:t>
                      </a:r>
                      <a:endParaRPr lang="es-AR" sz="2400" b="1" dirty="0" smtClean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es-AR" sz="1600" dirty="0"/>
                    </a:p>
                  </a:txBody>
                  <a:tcPr vert="vert270"/>
                </a:tc>
                <a:tc gridSpan="2">
                  <a:txBody>
                    <a:bodyPr/>
                    <a:lstStyle/>
                    <a:p>
                      <a:endParaRPr lang="es-AR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 b="1" dirty="0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r>
                        <a:rPr lang="es-AR" b="1" dirty="0" smtClean="0">
                          <a:solidFill>
                            <a:srgbClr val="FF0000"/>
                          </a:solidFill>
                        </a:rPr>
                        <a:t>Aprendizaje en Servicio</a:t>
                      </a:r>
                      <a:endParaRPr lang="es-AR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es-AR" sz="1600" dirty="0"/>
                    </a:p>
                  </a:txBody>
                  <a:tcPr vert="vert270"/>
                </a:tc>
                <a:tc gridSpan="4">
                  <a:txBody>
                    <a:bodyPr/>
                    <a:lstStyle/>
                    <a:p>
                      <a:endParaRPr lang="es-AR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s-AR" b="1" dirty="0" smtClean="0">
                          <a:solidFill>
                            <a:srgbClr val="00B0F0"/>
                          </a:solidFill>
                        </a:rPr>
                        <a:t>Formación religiosa                      EE</a:t>
                      </a:r>
                      <a:endParaRPr lang="es-AR" b="1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es-AR" sz="1600" dirty="0"/>
                    </a:p>
                  </a:txBody>
                  <a:tcPr vert="vert270"/>
                </a:tc>
                <a:tc gridSpan="8">
                  <a:txBody>
                    <a:bodyPr/>
                    <a:lstStyle/>
                    <a:p>
                      <a:endParaRPr lang="es-AR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b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</a:tr>
              <a:tr h="370840">
                <a:tc row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AR" sz="2000" dirty="0" smtClean="0"/>
                        <a:t>secundaria</a:t>
                      </a:r>
                    </a:p>
                    <a:p>
                      <a:pPr algn="ctr"/>
                      <a:endParaRPr lang="es-AR" sz="2000" dirty="0"/>
                    </a:p>
                  </a:txBody>
                  <a:tcPr vert="vert27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s-AR" b="1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 b="1" dirty="0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AR" sz="1800" b="1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Formación religiosa                                                              </a:t>
                      </a:r>
                      <a:r>
                        <a:rPr lang="es-AR" sz="1800" b="1" kern="120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AR" sz="1800" b="1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EE</a:t>
                      </a:r>
                      <a:endParaRPr lang="es-AR" sz="1800" b="1" kern="1200" dirty="0">
                        <a:solidFill>
                          <a:schemeClr val="tx2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es-AR" sz="1600" dirty="0"/>
                    </a:p>
                  </a:txBody>
                  <a:tcPr vert="vert270"/>
                </a:tc>
                <a:tc gridSpan="5">
                  <a:txBody>
                    <a:bodyPr/>
                    <a:lstStyle/>
                    <a:p>
                      <a:endParaRPr lang="es-AR" b="1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s-AR" b="1" dirty="0" smtClean="0"/>
                        <a:t>Oración Ignaciana       EE</a:t>
                      </a:r>
                      <a:endParaRPr lang="es-AR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es-AR" sz="1600" dirty="0"/>
                    </a:p>
                  </a:txBody>
                  <a:tcPr vert="vert270"/>
                </a:tc>
                <a:tc gridSpan="2">
                  <a:txBody>
                    <a:bodyPr/>
                    <a:lstStyle/>
                    <a:p>
                      <a:endParaRPr lang="es-AR" b="1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 b="1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s-AR" b="1" dirty="0" smtClean="0">
                          <a:solidFill>
                            <a:srgbClr val="00B050"/>
                          </a:solidFill>
                        </a:rPr>
                        <a:t>GIA</a:t>
                      </a:r>
                      <a:endParaRPr lang="es-AR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A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AR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es-AR" sz="1600" dirty="0"/>
                    </a:p>
                  </a:txBody>
                  <a:tcPr vert="vert270"/>
                </a:tc>
                <a:tc gridSpan="2">
                  <a:txBody>
                    <a:bodyPr/>
                    <a:lstStyle/>
                    <a:p>
                      <a:endParaRPr lang="es-AR" b="1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s-AR" sz="1800" b="1" kern="1200" dirty="0" smtClean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Aprendizaje en Servicio</a:t>
                      </a:r>
                      <a:endParaRPr lang="es-AR" sz="1800" b="1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A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AR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7" name="6 Grupo"/>
          <p:cNvGrpSpPr/>
          <p:nvPr/>
        </p:nvGrpSpPr>
        <p:grpSpPr>
          <a:xfrm>
            <a:off x="6300191" y="260648"/>
            <a:ext cx="2167111" cy="2258291"/>
            <a:chOff x="6300191" y="597706"/>
            <a:chExt cx="2167111" cy="2258291"/>
          </a:xfrm>
        </p:grpSpPr>
        <p:pic>
          <p:nvPicPr>
            <p:cNvPr id="5" name="Picture 2" descr="Resultado de imagen para foco dibujo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806" b="15505"/>
            <a:stretch/>
          </p:blipFill>
          <p:spPr bwMode="auto">
            <a:xfrm>
              <a:off x="6300191" y="597706"/>
              <a:ext cx="2167111" cy="22582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5 CuadroTexto"/>
            <p:cNvSpPr txBox="1"/>
            <p:nvPr/>
          </p:nvSpPr>
          <p:spPr>
            <a:xfrm>
              <a:off x="6832971" y="1340768"/>
              <a:ext cx="101154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AR" sz="1400" b="1" dirty="0" smtClean="0">
                  <a:solidFill>
                    <a:srgbClr val="FFC000"/>
                  </a:solidFill>
                </a:rPr>
                <a:t>Focos teológicos</a:t>
              </a:r>
              <a:endParaRPr lang="es-AR" sz="1400" b="1" dirty="0">
                <a:solidFill>
                  <a:srgbClr val="FFC000"/>
                </a:solidFill>
              </a:endParaRPr>
            </a:p>
          </p:txBody>
        </p:sp>
      </p:grpSp>
      <p:sp>
        <p:nvSpPr>
          <p:cNvPr id="8" name="7 Rectángulo"/>
          <p:cNvSpPr/>
          <p:nvPr/>
        </p:nvSpPr>
        <p:spPr>
          <a:xfrm>
            <a:off x="467544" y="54868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AR" dirty="0"/>
              <a:t>EE: Éstos se convierten en itinerario de formación, en proyecto de vida, en modo de proceder y de descubrir a Dios vivo en la cotidianidad. (retos y fines)</a:t>
            </a:r>
          </a:p>
        </p:txBody>
      </p:sp>
    </p:spTree>
    <p:extLst>
      <p:ext uri="{BB962C8B-B14F-4D97-AF65-F5344CB8AC3E}">
        <p14:creationId xmlns:p14="http://schemas.microsoft.com/office/powerpoint/2010/main" val="12796252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5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5342265"/>
              </p:ext>
            </p:extLst>
          </p:nvPr>
        </p:nvGraphicFramePr>
        <p:xfrm>
          <a:off x="539552" y="1052736"/>
          <a:ext cx="3672408" cy="40324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128"/>
                <a:gridCol w="2520280"/>
              </a:tblGrid>
              <a:tr h="797627"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primaria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1"/>
                      <a:r>
                        <a:rPr lang="es-AR" dirty="0" smtClean="0"/>
                        <a:t>EE</a:t>
                      </a:r>
                      <a:endParaRPr lang="es-AR" dirty="0"/>
                    </a:p>
                  </a:txBody>
                  <a:tcPr/>
                </a:tc>
              </a:tr>
              <a:tr h="462117"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1°</a:t>
                      </a:r>
                      <a:endParaRPr lang="es-A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Principio y Fundamento</a:t>
                      </a:r>
                      <a:endParaRPr lang="es-A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462117"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2°</a:t>
                      </a:r>
                      <a:endParaRPr lang="es-AR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2da semana</a:t>
                      </a:r>
                      <a:endParaRPr lang="es-AR" dirty="0"/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462117"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3°</a:t>
                      </a:r>
                      <a:endParaRPr lang="es-AR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</a:tr>
              <a:tr h="462117"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4°</a:t>
                      </a:r>
                      <a:endParaRPr lang="es-AR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</a:tr>
              <a:tr h="462117"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5°</a:t>
                      </a:r>
                      <a:endParaRPr lang="es-AR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AR" dirty="0"/>
                    </a:p>
                  </a:txBody>
                  <a:tcPr/>
                </a:tc>
              </a:tr>
              <a:tr h="462117"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6°</a:t>
                      </a:r>
                      <a:endParaRPr lang="es-AR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3era semana</a:t>
                      </a:r>
                      <a:endParaRPr lang="es-AR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62117"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7°</a:t>
                      </a:r>
                      <a:endParaRPr lang="es-A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4ta semana</a:t>
                      </a:r>
                      <a:endParaRPr lang="es-A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5 Marcador de contenid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0437694"/>
              </p:ext>
            </p:extLst>
          </p:nvPr>
        </p:nvGraphicFramePr>
        <p:xfrm>
          <a:off x="4788024" y="1052736"/>
          <a:ext cx="3744416" cy="3096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6"/>
                <a:gridCol w="2520280"/>
              </a:tblGrid>
              <a:tr h="794581"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secundaria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1"/>
                      <a:r>
                        <a:rPr lang="es-AR" dirty="0" smtClean="0"/>
                        <a:t>EE</a:t>
                      </a:r>
                      <a:endParaRPr lang="es-AR" dirty="0"/>
                    </a:p>
                  </a:txBody>
                  <a:tcPr/>
                </a:tc>
              </a:tr>
              <a:tr h="460353"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1er año</a:t>
                      </a:r>
                      <a:endParaRPr lang="es-AR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2da semana</a:t>
                      </a:r>
                      <a:endParaRPr lang="es-AR" dirty="0"/>
                    </a:p>
                    <a:p>
                      <a:pPr algn="ctr"/>
                      <a:r>
                        <a:rPr lang="es-AR" dirty="0" smtClean="0"/>
                        <a:t>2da semana</a:t>
                      </a:r>
                      <a:endParaRPr lang="es-AR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460353"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2do año</a:t>
                      </a:r>
                      <a:endParaRPr lang="es-AR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s-AR" dirty="0"/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460353"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3er año</a:t>
                      </a:r>
                      <a:endParaRPr lang="es-AR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3era semana</a:t>
                      </a:r>
                      <a:endParaRPr lang="es-AR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60353"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4to año</a:t>
                      </a:r>
                      <a:endParaRPr lang="es-A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4ta semana</a:t>
                      </a:r>
                      <a:endParaRPr lang="es-A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60353"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5to año</a:t>
                      </a:r>
                      <a:endParaRPr lang="es-A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C. p alcanzar amor</a:t>
                      </a:r>
                      <a:endParaRPr lang="es-A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56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833358"/>
              </p:ext>
            </p:extLst>
          </p:nvPr>
        </p:nvGraphicFramePr>
        <p:xfrm>
          <a:off x="0" y="0"/>
          <a:ext cx="9124652" cy="69935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81163"/>
                <a:gridCol w="2471365"/>
                <a:gridCol w="2896468"/>
                <a:gridCol w="1475656"/>
              </a:tblGrid>
              <a:tr h="5896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Itinerario ESPIRITUAL</a:t>
                      </a:r>
                      <a:br>
                        <a:rPr lang="es-ES" sz="1200" dirty="0">
                          <a:effectLst/>
                        </a:rPr>
                      </a:br>
                      <a:r>
                        <a:rPr lang="es-ES" sz="1050" dirty="0">
                          <a:effectLst/>
                        </a:rPr>
                        <a:t>Oración ignaciana – retiros</a:t>
                      </a:r>
                      <a:br>
                        <a:rPr lang="es-ES" sz="1050" dirty="0">
                          <a:effectLst/>
                        </a:rPr>
                      </a:br>
                      <a:r>
                        <a:rPr lang="es-ES" sz="1050" dirty="0">
                          <a:effectLst/>
                        </a:rPr>
                        <a:t>Misas – celebraciones</a:t>
                      </a:r>
                      <a:endParaRPr lang="es-AR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811" marR="17811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Itinerario DOCTRINAL</a:t>
                      </a:r>
                      <a:br>
                        <a:rPr lang="es-ES" sz="1200" dirty="0">
                          <a:effectLst/>
                        </a:rPr>
                      </a:br>
                      <a:r>
                        <a:rPr lang="es-ES" sz="1200" dirty="0">
                          <a:effectLst/>
                        </a:rPr>
                        <a:t>TEMAS de formación religiosa</a:t>
                      </a:r>
                      <a:endParaRPr lang="es-A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811" marR="17811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Contenidos a desarrollar</a:t>
                      </a:r>
                      <a:endParaRPr lang="es-A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811" marR="17811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effectLst/>
                        </a:rPr>
                        <a:t>Itinerario</a:t>
                      </a:r>
                      <a:r>
                        <a:rPr lang="es-ES" sz="1200" baseline="0" dirty="0" smtClean="0">
                          <a:effectLst/>
                        </a:rPr>
                        <a:t> de compromiso</a:t>
                      </a:r>
                      <a:r>
                        <a:rPr lang="es-ES" sz="1200" dirty="0">
                          <a:effectLst/>
                        </a:rPr>
                        <a:t> </a:t>
                      </a:r>
                      <a:endParaRPr lang="es-A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811" marR="17811" marT="0" marB="0" anchor="ctr">
                    <a:solidFill>
                      <a:srgbClr val="FFC000"/>
                    </a:solidFill>
                  </a:tcPr>
                </a:tc>
              </a:tr>
              <a:tr h="247015">
                <a:tc gridSpan="4">
                  <a:txBody>
                    <a:bodyPr/>
                    <a:lstStyle/>
                    <a:p>
                      <a:pPr algn="ctr"/>
                      <a:r>
                        <a:rPr lang="es-ES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6to grado "Jesús nos salva"</a:t>
                      </a:r>
                      <a:endParaRPr lang="es-AR" sz="20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811" marR="17811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811" marR="17811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811" marR="17811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A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811" marR="17811" marT="0" marB="0" anchor="ctr"/>
                </a:tc>
              </a:tr>
              <a:tr h="5159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600" dirty="0">
                          <a:effectLst/>
                        </a:rPr>
                        <a:t>ENCUENTRO CON </a:t>
                      </a:r>
                      <a:r>
                        <a:rPr lang="es-ES" sz="1600" dirty="0" smtClean="0">
                          <a:effectLst/>
                        </a:rPr>
                        <a:t>CRISTO </a:t>
                      </a:r>
                      <a:r>
                        <a:rPr lang="es-ES" sz="1600" dirty="0">
                          <a:effectLst/>
                        </a:rPr>
                        <a:t>El Egoísmo </a:t>
                      </a:r>
                      <a:endParaRPr lang="es-AR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811" marR="17811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1-Historia de la Salvación por medio de Cristo: Tiempo de Cuaresma y Semana Santa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 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2- El misterio Pascual del Servicio. Jesús nos llama ser servidores</a:t>
                      </a:r>
                      <a:r>
                        <a:rPr lang="es-ES" sz="1200" dirty="0" smtClean="0">
                          <a:effectLst/>
                        </a:rPr>
                        <a:t>.</a:t>
                      </a:r>
                      <a:endParaRPr lang="es-AR" sz="1200" dirty="0" smtClean="0">
                        <a:effectLst/>
                        <a:latin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3- La eucaristía. Jesús se ha quedado con nosotros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 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4- La Salvación por medio del perdón y la reconciliación. El Misterio del mal</a:t>
                      </a:r>
                      <a:r>
                        <a:rPr lang="es-ES" sz="1200" dirty="0" smtClean="0">
                          <a:effectLst/>
                        </a:rPr>
                        <a:t>.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811" marR="17811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Tiempos Litúrgicos. Penitencia, Oración, Limosna. Jesús en el desierto. Acontecimientos de Semana Santa. Pascua de Resurrección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 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El servicio para los cristianos. Los Santos: modelos de servicio del Señor. En todo amar y servir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 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El sacramento de la Eucaristía. La santa Misa. Santificar las fiestas.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 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El misterio del mal. El pecado original. La lucha entre el bien y el mal. Perdonar y ser perdonados. Jesús nos llama a perdonar. Sacramento de la </a:t>
                      </a:r>
                      <a:r>
                        <a:rPr lang="es-ES" sz="1200" dirty="0" smtClean="0">
                          <a:effectLst/>
                        </a:rPr>
                        <a:t>reconciliación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811" marR="17811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600" dirty="0">
                          <a:effectLst/>
                        </a:rPr>
                        <a:t> </a:t>
                      </a:r>
                      <a:r>
                        <a:rPr lang="es-ES" sz="1400" dirty="0" smtClean="0">
                          <a:effectLst/>
                        </a:rPr>
                        <a:t>AS con niños no videntes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4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Campamento</a:t>
                      </a:r>
                      <a:r>
                        <a:rPr lang="es-ES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en San José de los Ríos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400" baseline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Campañas solidarias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400" baseline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Misión en el barrio</a:t>
                      </a:r>
                      <a:endParaRPr lang="es-AR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811" marR="17811" marT="0" marB="0" anchor="ctr"/>
                </a:tc>
              </a:tr>
              <a:tr h="1719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A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811" marR="17811" marT="0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A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811" marR="17811" marT="0" marB="0" anchor="b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A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811" marR="17811" marT="0" marB="0" anchor="b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A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811" marR="17811" marT="0" marB="0" anchor="b"/>
                </a:tc>
              </a:tr>
              <a:tr h="1871532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 smtClean="0">
                          <a:effectLst/>
                        </a:rPr>
                        <a:t>ORACIÓN IGNACIANA</a:t>
                      </a:r>
                      <a:endParaRPr lang="es-AR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 smtClean="0">
                          <a:effectLst/>
                        </a:rPr>
                        <a:t>LA PASIÓN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 smtClean="0">
                          <a:effectLst/>
                        </a:rPr>
                        <a:t>- </a:t>
                      </a:r>
                      <a:r>
                        <a:rPr lang="es-ES" sz="1400" dirty="0">
                          <a:effectLst/>
                        </a:rPr>
                        <a:t>La última cena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 smtClean="0">
                          <a:effectLst/>
                        </a:rPr>
                        <a:t>- </a:t>
                      </a:r>
                      <a:r>
                        <a:rPr lang="es-ES" sz="1400" dirty="0">
                          <a:effectLst/>
                        </a:rPr>
                        <a:t>Lavatorio de los Pies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 smtClean="0">
                          <a:effectLst/>
                        </a:rPr>
                        <a:t>- </a:t>
                      </a:r>
                      <a:r>
                        <a:rPr lang="es-ES" sz="1400" dirty="0">
                          <a:effectLst/>
                        </a:rPr>
                        <a:t>Institución de la Eucaristía y </a:t>
                      </a:r>
                      <a:r>
                        <a:rPr lang="es-ES" sz="1400" dirty="0" smtClean="0">
                          <a:effectLst/>
                        </a:rPr>
                        <a:t>sacerdocio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 smtClean="0">
                          <a:effectLst/>
                        </a:rPr>
                        <a:t>- </a:t>
                      </a:r>
                      <a:r>
                        <a:rPr lang="es-ES" sz="1400" dirty="0">
                          <a:effectLst/>
                        </a:rPr>
                        <a:t>Mandamiento del amor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>
                          <a:effectLst/>
                        </a:rPr>
                        <a:t>6- Oración de Jesús en el Huerto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 smtClean="0">
                          <a:effectLst/>
                        </a:rPr>
                        <a:t>- </a:t>
                      </a:r>
                      <a:r>
                        <a:rPr lang="es-ES" sz="1400" dirty="0">
                          <a:effectLst/>
                        </a:rPr>
                        <a:t>Pasión, crucifixión y muerte de Jesús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 smtClean="0">
                          <a:effectLst/>
                        </a:rPr>
                        <a:t>- </a:t>
                      </a:r>
                      <a:r>
                        <a:rPr lang="es-ES" sz="1400" dirty="0">
                          <a:effectLst/>
                        </a:rPr>
                        <a:t>Vía Crucis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 smtClean="0">
                          <a:effectLst/>
                        </a:rPr>
                        <a:t>- </a:t>
                      </a:r>
                      <a:r>
                        <a:rPr lang="es-ES" sz="1400" dirty="0">
                          <a:effectLst/>
                        </a:rPr>
                        <a:t>Las traiciones de Pedro y Judas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 smtClean="0">
                          <a:effectLst/>
                        </a:rPr>
                        <a:t>- </a:t>
                      </a:r>
                      <a:r>
                        <a:rPr lang="es-ES" sz="1400" dirty="0">
                          <a:effectLst/>
                        </a:rPr>
                        <a:t>Los encuentros especiales del </a:t>
                      </a:r>
                      <a:r>
                        <a:rPr lang="es-ES" sz="1400" dirty="0" err="1">
                          <a:effectLst/>
                        </a:rPr>
                        <a:t>Via</a:t>
                      </a:r>
                      <a:r>
                        <a:rPr lang="es-ES" sz="1400" dirty="0">
                          <a:effectLst/>
                        </a:rPr>
                        <a:t> Crucis: Cirineo, Verónica, mujeres desoladas, María.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 smtClean="0">
                          <a:effectLst/>
                        </a:rPr>
                        <a:t>- </a:t>
                      </a:r>
                      <a:r>
                        <a:rPr lang="es-ES" sz="1400" dirty="0">
                          <a:effectLst/>
                        </a:rPr>
                        <a:t>Jesús confía su Madre a Juan.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 smtClean="0">
                          <a:effectLst/>
                        </a:rPr>
                        <a:t>- </a:t>
                      </a:r>
                      <a:r>
                        <a:rPr lang="es-ES" sz="1400" dirty="0">
                          <a:effectLst/>
                        </a:rPr>
                        <a:t>Las siete palabras de Jesús en la cruz</a:t>
                      </a:r>
                      <a:r>
                        <a:rPr lang="es-ES" sz="1400" dirty="0" smtClean="0">
                          <a:effectLst/>
                        </a:rPr>
                        <a:t>.</a:t>
                      </a:r>
                      <a:endParaRPr lang="es-A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811" marR="17811" marT="0" marB="0">
                    <a:solidFill>
                      <a:srgbClr val="FFFF99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A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811" marR="17811" marT="0" marB="0" anchor="ctr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A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811" marR="17811" marT="0" marB="0" anchor="ctr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A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811" marR="17811" marT="0" marB="0" anchor="b"/>
                </a:tc>
              </a:tr>
              <a:tr h="2720383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A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811" marR="17811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FIESTAS A DESARROLLAR: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Semana Santa.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San José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Ascensión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Pentecostés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Virgen de Guadalupe.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Nuestra Señora de los Milagros.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Corpus Christi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Sagrado Corazón de Jesús.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San Ignacio de Loyola.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San Francisco Javier S.J.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FIESTAS A RECORDAR: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Día del niño por nacer</a:t>
                      </a:r>
                      <a:r>
                        <a:rPr lang="es-ES" sz="1200" dirty="0" smtClean="0">
                          <a:effectLst/>
                        </a:rPr>
                        <a:t>.</a:t>
                      </a:r>
                      <a:endParaRPr lang="es-A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811" marR="17811" marT="0" marB="0"/>
                </a:tc>
                <a:tc gridSpan="2">
                  <a:txBody>
                    <a:bodyPr/>
                    <a:lstStyle/>
                    <a:p>
                      <a:pPr marL="899160" lvl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" sz="1800" b="1" dirty="0" smtClean="0">
                          <a:effectLst/>
                        </a:rPr>
                        <a:t>Jesús </a:t>
                      </a:r>
                      <a:r>
                        <a:rPr lang="es-ES" sz="1800" b="1" dirty="0">
                          <a:effectLst/>
                        </a:rPr>
                        <a:t>da la vida por nosotros</a:t>
                      </a:r>
                      <a:endParaRPr lang="es-AR" sz="1800" b="1" dirty="0">
                        <a:effectLst/>
                      </a:endParaRPr>
                    </a:p>
                    <a:p>
                      <a:pPr marL="44958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" sz="1800" b="1" dirty="0">
                          <a:effectLst/>
                        </a:rPr>
                        <a:t>Nos invita a ofrecer la vida</a:t>
                      </a:r>
                      <a:endParaRPr lang="es-AR" sz="1800" b="1" dirty="0">
                        <a:effectLst/>
                      </a:endParaRPr>
                    </a:p>
                    <a:p>
                      <a:pPr marL="449580" indent="44958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" sz="1400" u="sng" dirty="0">
                          <a:effectLst/>
                        </a:rPr>
                        <a:t>Tarea</a:t>
                      </a:r>
                      <a:r>
                        <a:rPr lang="es-ES" sz="1400" dirty="0">
                          <a:effectLst/>
                        </a:rPr>
                        <a:t>: practicar el servicio (siendo dueños de nuestros caprichos) saliendo de nuestro egoísmo. Buscar el bien común</a:t>
                      </a:r>
                      <a:endParaRPr lang="es-AR" sz="1400" dirty="0">
                        <a:effectLst/>
                      </a:endParaRPr>
                    </a:p>
                    <a:p>
                      <a:pPr marL="449580" indent="44958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ES" sz="1400" u="sng" dirty="0" smtClean="0">
                          <a:effectLst/>
                        </a:rPr>
                        <a:t>Tarea para el formador</a:t>
                      </a:r>
                      <a:r>
                        <a:rPr lang="es-ES" sz="1400" u="none" dirty="0" smtClean="0">
                          <a:effectLst/>
                        </a:rPr>
                        <a:t>:</a:t>
                      </a:r>
                      <a:r>
                        <a:rPr lang="es-ES" sz="1400" u="none" baseline="0" dirty="0" smtClean="0">
                          <a:effectLst/>
                        </a:rPr>
                        <a:t> </a:t>
                      </a:r>
                      <a:r>
                        <a:rPr lang="es-ES" sz="1400" dirty="0" smtClean="0">
                          <a:effectLst/>
                        </a:rPr>
                        <a:t>gestos </a:t>
                      </a:r>
                      <a:r>
                        <a:rPr lang="es-ES" sz="1400" dirty="0">
                          <a:effectLst/>
                        </a:rPr>
                        <a:t>de servicio, la presencia del bien y del mal. Trabajar la frustración (ligado a la Pasión</a:t>
                      </a:r>
                      <a:r>
                        <a:rPr lang="es-ES" sz="1400" dirty="0" smtClean="0">
                          <a:effectLst/>
                        </a:rPr>
                        <a:t>)</a:t>
                      </a:r>
                      <a:endParaRPr lang="es-AR" sz="1400" dirty="0">
                        <a:effectLst/>
                      </a:endParaRPr>
                    </a:p>
                  </a:txBody>
                  <a:tcPr marL="17811" marR="17811" marT="0" marB="0"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AR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7811" marR="17811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32739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6951943"/>
              </p:ext>
            </p:extLst>
          </p:nvPr>
        </p:nvGraphicFramePr>
        <p:xfrm>
          <a:off x="313184" y="1916832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4 Elipse"/>
          <p:cNvSpPr/>
          <p:nvPr/>
        </p:nvSpPr>
        <p:spPr>
          <a:xfrm>
            <a:off x="3907656" y="-243408"/>
            <a:ext cx="1296144" cy="122413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1200" dirty="0" smtClean="0">
                <a:solidFill>
                  <a:schemeClr val="accent2">
                    <a:lumMod val="75000"/>
                  </a:schemeClr>
                </a:solidFill>
              </a:rPr>
              <a:t>Formación Religiosa</a:t>
            </a:r>
            <a:endParaRPr lang="es-AR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5 Elipse"/>
          <p:cNvSpPr/>
          <p:nvPr/>
        </p:nvSpPr>
        <p:spPr>
          <a:xfrm>
            <a:off x="3275856" y="1196752"/>
            <a:ext cx="1296144" cy="1224136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2000" dirty="0" smtClean="0"/>
              <a:t>EE</a:t>
            </a:r>
            <a:endParaRPr lang="es-AR" dirty="0"/>
          </a:p>
        </p:txBody>
      </p:sp>
      <p:pic>
        <p:nvPicPr>
          <p:cNvPr id="7" name="Picture 2" descr="Resultado de imagen para foco dibujo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06" b="15505"/>
          <a:stretch/>
        </p:blipFill>
        <p:spPr bwMode="auto">
          <a:xfrm rot="10800000">
            <a:off x="3619623" y="5133157"/>
            <a:ext cx="1584177" cy="1650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4102036" y="5589240"/>
            <a:ext cx="61934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400" b="1" dirty="0" smtClean="0">
                <a:solidFill>
                  <a:srgbClr val="FFC000"/>
                </a:solidFill>
              </a:rPr>
              <a:t>Foco teológico</a:t>
            </a:r>
            <a:endParaRPr lang="es-AR" sz="1400" b="1" dirty="0">
              <a:solidFill>
                <a:srgbClr val="FFC000"/>
              </a:solidFill>
            </a:endParaRPr>
          </a:p>
        </p:txBody>
      </p:sp>
      <p:sp>
        <p:nvSpPr>
          <p:cNvPr id="10" name="9 Elipse"/>
          <p:cNvSpPr/>
          <p:nvPr/>
        </p:nvSpPr>
        <p:spPr>
          <a:xfrm>
            <a:off x="4860032" y="836712"/>
            <a:ext cx="1296144" cy="1224136"/>
          </a:xfrm>
          <a:prstGeom prst="ellipse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1100" b="1" dirty="0" smtClean="0"/>
              <a:t>compromiso</a:t>
            </a:r>
            <a:endParaRPr lang="es-AR" sz="1050" b="1" dirty="0"/>
          </a:p>
        </p:txBody>
      </p:sp>
    </p:spTree>
    <p:extLst>
      <p:ext uri="{BB962C8B-B14F-4D97-AF65-F5344CB8AC3E}">
        <p14:creationId xmlns:p14="http://schemas.microsoft.com/office/powerpoint/2010/main" val="2981762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525963"/>
          </a:xfrm>
          <a:solidFill>
            <a:srgbClr val="FFC000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AR" sz="2800" dirty="0" smtClean="0"/>
              <a:t>Articular </a:t>
            </a:r>
            <a:r>
              <a:rPr lang="es-AR" sz="2800" dirty="0" smtClean="0"/>
              <a:t>todos los espacios del colegio </a:t>
            </a:r>
          </a:p>
          <a:p>
            <a:pPr marL="0" indent="0" algn="ctr">
              <a:buNone/>
            </a:pPr>
            <a:r>
              <a:rPr lang="es-AR" sz="2800" dirty="0" smtClean="0"/>
              <a:t>desde un foco teológico</a:t>
            </a:r>
            <a:endParaRPr lang="es-AR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1371600" lvl="3" indent="0">
              <a:buNone/>
            </a:pPr>
            <a:r>
              <a:rPr lang="es-AR" sz="3200" dirty="0" smtClean="0"/>
              <a:t> </a:t>
            </a:r>
          </a:p>
          <a:p>
            <a:pPr marL="1371600" lvl="3" indent="0">
              <a:buNone/>
            </a:pPr>
            <a:r>
              <a:rPr lang="es-AR" sz="3200" dirty="0"/>
              <a:t>	</a:t>
            </a:r>
            <a:r>
              <a:rPr lang="es-AR" sz="3200" dirty="0" smtClean="0"/>
              <a:t>		</a:t>
            </a:r>
            <a:r>
              <a:rPr lang="es-AR" sz="2800" dirty="0" smtClean="0"/>
              <a:t>ilumina </a:t>
            </a:r>
            <a:r>
              <a:rPr lang="es-AR" sz="2800" dirty="0" smtClean="0"/>
              <a:t>las planificaciones</a:t>
            </a:r>
          </a:p>
          <a:p>
            <a:pPr marL="1371600" lvl="3" indent="0">
              <a:buNone/>
            </a:pPr>
            <a:r>
              <a:rPr lang="es-AR" sz="1800" dirty="0" smtClean="0"/>
              <a:t>	</a:t>
            </a:r>
            <a:r>
              <a:rPr lang="es-AR" sz="2800" dirty="0" smtClean="0"/>
              <a:t>	</a:t>
            </a:r>
            <a:r>
              <a:rPr lang="es-AR" sz="2800" dirty="0" smtClean="0"/>
              <a:t>                  	   la </a:t>
            </a:r>
            <a:r>
              <a:rPr lang="es-AR" sz="2800" dirty="0" smtClean="0"/>
              <a:t>vida de relaciones</a:t>
            </a:r>
          </a:p>
          <a:p>
            <a:pPr marL="2743200" lvl="6" indent="0">
              <a:buNone/>
            </a:pPr>
            <a:r>
              <a:rPr lang="es-AR" i="1" dirty="0" smtClean="0"/>
              <a:t>  Tarea para el alumno</a:t>
            </a:r>
          </a:p>
          <a:p>
            <a:pPr marL="2743200" lvl="6" indent="0">
              <a:buNone/>
            </a:pPr>
            <a:r>
              <a:rPr lang="es-AR" i="1" dirty="0" smtClean="0"/>
              <a:t>  Tarea para los formadores (estar atentos)</a:t>
            </a:r>
          </a:p>
          <a:p>
            <a:pPr marL="1371600" lvl="3" indent="0">
              <a:buNone/>
            </a:pPr>
            <a:endParaRPr lang="es-AR" sz="3200" dirty="0" smtClean="0"/>
          </a:p>
        </p:txBody>
      </p:sp>
      <p:grpSp>
        <p:nvGrpSpPr>
          <p:cNvPr id="4" name="3 Grupo"/>
          <p:cNvGrpSpPr/>
          <p:nvPr/>
        </p:nvGrpSpPr>
        <p:grpSpPr>
          <a:xfrm>
            <a:off x="899592" y="2780928"/>
            <a:ext cx="2448272" cy="2762347"/>
            <a:chOff x="6300191" y="548680"/>
            <a:chExt cx="2167111" cy="2258291"/>
          </a:xfrm>
        </p:grpSpPr>
        <p:pic>
          <p:nvPicPr>
            <p:cNvPr id="5" name="Picture 2" descr="Resultado de imagen para foco dibujo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806" b="15505"/>
            <a:stretch/>
          </p:blipFill>
          <p:spPr bwMode="auto">
            <a:xfrm>
              <a:off x="6300191" y="548680"/>
              <a:ext cx="2167111" cy="22582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5 CuadroTexto"/>
            <p:cNvSpPr txBox="1"/>
            <p:nvPr/>
          </p:nvSpPr>
          <p:spPr>
            <a:xfrm>
              <a:off x="6832971" y="1340768"/>
              <a:ext cx="1011546" cy="4277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AR" sz="1400" b="1" dirty="0" smtClean="0">
                  <a:solidFill>
                    <a:srgbClr val="FFC000"/>
                  </a:solidFill>
                </a:rPr>
                <a:t>Foco teológico</a:t>
              </a:r>
              <a:endParaRPr lang="es-AR" sz="1400" b="1" dirty="0">
                <a:solidFill>
                  <a:srgbClr val="FFC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520834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Resultado de imagen para foco dibujo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06" b="15505"/>
          <a:stretch/>
        </p:blipFill>
        <p:spPr bwMode="auto">
          <a:xfrm>
            <a:off x="899592" y="188639"/>
            <a:ext cx="7488832" cy="666936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</p:pic>
      <p:sp>
        <p:nvSpPr>
          <p:cNvPr id="8" name="7 CuadroTexto"/>
          <p:cNvSpPr txBox="1"/>
          <p:nvPr/>
        </p:nvSpPr>
        <p:spPr>
          <a:xfrm rot="3349161">
            <a:off x="1777074" y="448566"/>
            <a:ext cx="27363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2800" b="1" dirty="0">
                <a:solidFill>
                  <a:srgbClr val="FF9900"/>
                </a:solidFill>
              </a:rPr>
              <a:t>Un mensaje central</a:t>
            </a:r>
          </a:p>
          <a:p>
            <a:pPr algn="ctr"/>
            <a:r>
              <a:rPr lang="es-AR" sz="2800" b="1" dirty="0">
                <a:solidFill>
                  <a:srgbClr val="FF9900"/>
                </a:solidFill>
              </a:rPr>
              <a:t>durante un año </a:t>
            </a:r>
          </a:p>
        </p:txBody>
      </p:sp>
      <p:sp>
        <p:nvSpPr>
          <p:cNvPr id="9" name="8 CuadroTexto"/>
          <p:cNvSpPr txBox="1"/>
          <p:nvPr/>
        </p:nvSpPr>
        <p:spPr>
          <a:xfrm rot="19434751">
            <a:off x="5524229" y="1460724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2000" dirty="0">
                <a:solidFill>
                  <a:srgbClr val="CC6600"/>
                </a:solidFill>
              </a:rPr>
              <a:t>Destilado </a:t>
            </a:r>
            <a:endParaRPr lang="es-AR" sz="2000" dirty="0" smtClean="0">
              <a:solidFill>
                <a:srgbClr val="CC6600"/>
              </a:solidFill>
            </a:endParaRPr>
          </a:p>
          <a:p>
            <a:pPr algn="ctr"/>
            <a:r>
              <a:rPr lang="es-AR" sz="2000" dirty="0" smtClean="0">
                <a:solidFill>
                  <a:srgbClr val="CC6600"/>
                </a:solidFill>
              </a:rPr>
              <a:t>desde </a:t>
            </a:r>
            <a:r>
              <a:rPr lang="es-AR" sz="2000" dirty="0">
                <a:solidFill>
                  <a:srgbClr val="CC6600"/>
                </a:solidFill>
              </a:rPr>
              <a:t>la diversidad de </a:t>
            </a:r>
            <a:r>
              <a:rPr lang="es-AR" sz="2000" dirty="0" smtClean="0">
                <a:solidFill>
                  <a:srgbClr val="CC6600"/>
                </a:solidFill>
              </a:rPr>
              <a:t>propuestas</a:t>
            </a:r>
            <a:endParaRPr lang="es-AR" sz="2000" dirty="0">
              <a:solidFill>
                <a:srgbClr val="CC6600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 rot="20448449">
            <a:off x="683568" y="3758263"/>
            <a:ext cx="2376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000" dirty="0" smtClean="0">
                <a:solidFill>
                  <a:srgbClr val="FF0066"/>
                </a:solidFill>
              </a:rPr>
              <a:t>Encarnado en nuestro colegio</a:t>
            </a:r>
            <a:endParaRPr lang="es-AR" sz="2000" dirty="0">
              <a:solidFill>
                <a:srgbClr val="FF0066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 rot="1274454">
            <a:off x="6397168" y="3988967"/>
            <a:ext cx="35463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400" b="1" dirty="0" smtClean="0">
                <a:solidFill>
                  <a:srgbClr val="CC3300"/>
                </a:solidFill>
              </a:rPr>
              <a:t>Genera una </a:t>
            </a:r>
          </a:p>
          <a:p>
            <a:r>
              <a:rPr lang="es-AR" sz="2400" b="1" dirty="0" smtClean="0">
                <a:solidFill>
                  <a:srgbClr val="CC3300"/>
                </a:solidFill>
              </a:rPr>
              <a:t>intencionalidad evangelizadora</a:t>
            </a:r>
            <a:endParaRPr lang="es-AR" sz="2400" b="1" dirty="0">
              <a:solidFill>
                <a:srgbClr val="CC3300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3215008" y="2680695"/>
            <a:ext cx="2571599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4000" b="1" dirty="0" smtClean="0">
                <a:solidFill>
                  <a:srgbClr val="FFC000"/>
                </a:solidFill>
              </a:rPr>
              <a:t>Articulado por los </a:t>
            </a:r>
          </a:p>
          <a:p>
            <a:pPr algn="ctr"/>
            <a:r>
              <a:rPr lang="es-AR" sz="6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EE</a:t>
            </a:r>
            <a:endParaRPr lang="es-A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/>
          <p:nvPr/>
        </p:nvSpPr>
        <p:spPr>
          <a:xfrm rot="19142769">
            <a:off x="1684304" y="5145865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i="1" dirty="0" smtClean="0">
                <a:solidFill>
                  <a:schemeClr val="accent2">
                    <a:lumMod val="75000"/>
                  </a:schemeClr>
                </a:solidFill>
              </a:rPr>
              <a:t>Tarea para el alumno</a:t>
            </a:r>
            <a:endParaRPr lang="es-AR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 rot="1448555">
            <a:off x="5508104" y="5330531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Tarea para los formadores</a:t>
            </a:r>
            <a:endParaRPr lang="es-AR" i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92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112568"/>
          </a:xfrm>
          <a:solidFill>
            <a:srgbClr val="FFC000"/>
          </a:solidFill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es-ES" b="1" dirty="0"/>
              <a:t>6to grado</a:t>
            </a:r>
            <a:endParaRPr lang="es-AR" dirty="0"/>
          </a:p>
          <a:p>
            <a:pPr marL="400050" lvl="1" indent="0">
              <a:buNone/>
            </a:pPr>
            <a:r>
              <a:rPr lang="es-ES" sz="4000" b="1" i="1" dirty="0">
                <a:solidFill>
                  <a:srgbClr val="0070C0"/>
                </a:solidFill>
              </a:rPr>
              <a:t>Jesús se ofrece por nosotros</a:t>
            </a:r>
            <a:endParaRPr lang="es-AR" sz="4000" b="1" dirty="0">
              <a:solidFill>
                <a:srgbClr val="0070C0"/>
              </a:solidFill>
            </a:endParaRPr>
          </a:p>
          <a:p>
            <a:pPr marL="400050" lvl="1" indent="0">
              <a:buNone/>
            </a:pPr>
            <a:r>
              <a:rPr lang="es-ES" sz="4000" b="1" i="1" dirty="0">
                <a:solidFill>
                  <a:srgbClr val="0070C0"/>
                </a:solidFill>
              </a:rPr>
              <a:t>Nos invita a ofrecer la vida</a:t>
            </a:r>
            <a:endParaRPr lang="es-AR" sz="4000" b="1" dirty="0">
              <a:solidFill>
                <a:srgbClr val="0070C0"/>
              </a:solidFill>
            </a:endParaRPr>
          </a:p>
          <a:p>
            <a:pPr marL="800100" lvl="2" indent="0">
              <a:buNone/>
            </a:pPr>
            <a:endParaRPr lang="es-ES" u="sng" dirty="0" smtClean="0"/>
          </a:p>
          <a:p>
            <a:pPr marL="800100" lvl="2" indent="0">
              <a:buNone/>
            </a:pPr>
            <a:r>
              <a:rPr lang="es-ES" u="sng" dirty="0" smtClean="0"/>
              <a:t>Tarea</a:t>
            </a:r>
            <a:r>
              <a:rPr lang="es-ES" dirty="0"/>
              <a:t>: practicar el servicio (siendo dueños de nuestros caprichos) saliendo de nuestro egoísmo</a:t>
            </a:r>
            <a:r>
              <a:rPr lang="es-ES" dirty="0" smtClean="0"/>
              <a:t>.</a:t>
            </a:r>
          </a:p>
          <a:p>
            <a:pPr marL="800100" lvl="2" indent="0">
              <a:buNone/>
            </a:pPr>
            <a:endParaRPr lang="es-AR" dirty="0"/>
          </a:p>
          <a:p>
            <a:pPr marL="800100" lvl="2" indent="0">
              <a:buNone/>
            </a:pPr>
            <a:r>
              <a:rPr lang="es-ES" u="sng" dirty="0"/>
              <a:t>Tarea para los Formadores</a:t>
            </a:r>
            <a:r>
              <a:rPr lang="es-ES" dirty="0"/>
              <a:t>: </a:t>
            </a:r>
            <a:r>
              <a:rPr lang="es-AR" dirty="0"/>
              <a:t>rescatar </a:t>
            </a:r>
            <a:r>
              <a:rPr lang="es-ES" dirty="0"/>
              <a:t>gestos de servicio, de bien común, la presencia del bien y del mal. Trabajar la frustración (ligado a la Pasión</a:t>
            </a:r>
            <a:r>
              <a:rPr lang="es-ES" dirty="0" smtClean="0"/>
              <a:t>)</a:t>
            </a:r>
            <a:endParaRPr lang="es-AR" dirty="0"/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2667435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7504" y="1988840"/>
            <a:ext cx="9036496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AR" dirty="0" smtClean="0"/>
              <a:t>¿cómo es posible transmitir los focos teológicos</a:t>
            </a:r>
          </a:p>
          <a:p>
            <a:pPr marL="0" indent="0" algn="ctr">
              <a:buNone/>
            </a:pPr>
            <a:endParaRPr lang="es-AR" dirty="0" smtClean="0"/>
          </a:p>
          <a:p>
            <a:pPr marL="0" indent="0" algn="ctr">
              <a:buNone/>
            </a:pPr>
            <a:r>
              <a:rPr lang="es-AR" dirty="0"/>
              <a:t>p</a:t>
            </a:r>
            <a:r>
              <a:rPr lang="es-AR" dirty="0" smtClean="0"/>
              <a:t>ara lograr la síntesis fe- cultura?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79576085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0411" y="1506140"/>
            <a:ext cx="2602632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AR" sz="1800" dirty="0" smtClean="0"/>
              <a:t>“Debe </a:t>
            </a:r>
            <a:r>
              <a:rPr lang="es-AR" sz="1800" dirty="0"/>
              <a:t>asegurarse la formación y acompañamiento permanente de nuestros Profesores, en el entendido que son los primeros evangelizadores de los estudiantes</a:t>
            </a:r>
            <a:r>
              <a:rPr lang="es-AR" sz="2000" dirty="0"/>
              <a:t>” </a:t>
            </a:r>
            <a:endParaRPr lang="es-AR" sz="2000" dirty="0" smtClean="0"/>
          </a:p>
          <a:p>
            <a:pPr marL="0" indent="0">
              <a:buNone/>
            </a:pPr>
            <a:r>
              <a:rPr lang="es-AR" sz="1200" dirty="0" smtClean="0"/>
              <a:t>(</a:t>
            </a:r>
            <a:r>
              <a:rPr lang="es-AR" sz="1200" dirty="0"/>
              <a:t>Acuerdo #6 Encuentro de Homólogos de Pastoral de FLACSI en 2009</a:t>
            </a:r>
            <a:r>
              <a:rPr lang="es-AR" sz="1200" dirty="0" smtClean="0"/>
              <a:t>)</a:t>
            </a:r>
            <a:endParaRPr lang="es-AR" sz="1200" dirty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706090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s-AR" sz="3600" b="1" dirty="0" smtClean="0">
                <a:solidFill>
                  <a:schemeClr val="bg1"/>
                </a:solidFill>
              </a:rPr>
              <a:t>Condición de posibilidad Síntesis </a:t>
            </a:r>
            <a:r>
              <a:rPr lang="es-AR" sz="3600" b="1" dirty="0">
                <a:solidFill>
                  <a:schemeClr val="bg1"/>
                </a:solidFill>
              </a:rPr>
              <a:t>fe – </a:t>
            </a:r>
            <a:r>
              <a:rPr lang="es-AR" sz="3600" b="1" dirty="0" smtClean="0">
                <a:solidFill>
                  <a:schemeClr val="bg1"/>
                </a:solidFill>
              </a:rPr>
              <a:t>cultura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>
          <a:xfrm>
            <a:off x="3347864" y="1268760"/>
            <a:ext cx="5796136" cy="5587329"/>
          </a:xfrm>
          <a:prstGeom prst="rect">
            <a:avLst/>
          </a:prstGeom>
          <a:solidFill>
            <a:srgbClr val="FFFF99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Tx/>
              <a:buNone/>
              <a:defRPr/>
            </a:pPr>
            <a:r>
              <a:rPr lang="es-AR" sz="4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itchFamily="34" charset="-128"/>
              </a:rPr>
              <a:t>1.- Capacitación Docente</a:t>
            </a:r>
            <a:endParaRPr lang="es-AR" sz="3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ＭＳ Ｐゴシック" pitchFamily="34" charset="-128"/>
            </a:endParaRPr>
          </a:p>
          <a:p>
            <a:pPr lvl="4">
              <a:lnSpc>
                <a:spcPct val="80000"/>
              </a:lnSpc>
              <a:buFontTx/>
              <a:buNone/>
              <a:defRPr/>
            </a:pPr>
            <a:endParaRPr lang="es-AR" sz="1400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defRPr/>
            </a:pPr>
            <a:r>
              <a:rPr lang="es-AR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Ejercicios Espirituales</a:t>
            </a:r>
          </a:p>
          <a:p>
            <a:pPr lvl="2">
              <a:lnSpc>
                <a:spcPct val="80000"/>
              </a:lnSpc>
              <a:defRPr/>
            </a:pPr>
            <a:r>
              <a:rPr lang="es-AR" sz="1800" b="1" dirty="0" smtClean="0">
                <a:solidFill>
                  <a:srgbClr val="7F7F7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itchFamily="34" charset="-128"/>
              </a:rPr>
              <a:t>1 fin de semana al año</a:t>
            </a:r>
          </a:p>
          <a:p>
            <a:pPr lvl="2">
              <a:lnSpc>
                <a:spcPct val="80000"/>
              </a:lnSpc>
              <a:defRPr/>
            </a:pPr>
            <a:r>
              <a:rPr lang="es-AR" sz="1800" b="1" dirty="0" smtClean="0">
                <a:solidFill>
                  <a:srgbClr val="7F7F7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itchFamily="34" charset="-128"/>
              </a:rPr>
              <a:t>3 mañanas al año (100 %)</a:t>
            </a:r>
          </a:p>
          <a:p>
            <a:pPr lvl="2">
              <a:lnSpc>
                <a:spcPct val="80000"/>
              </a:lnSpc>
              <a:defRPr/>
            </a:pPr>
            <a:r>
              <a:rPr lang="es-AR" sz="1800" b="1" dirty="0" smtClean="0">
                <a:solidFill>
                  <a:srgbClr val="7F7F7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itchFamily="34" charset="-128"/>
              </a:rPr>
              <a:t>2 días en CAFI AP (70 %)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endParaRPr lang="es-AR" sz="2400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defRPr/>
            </a:pPr>
            <a:endParaRPr lang="es-AR" sz="2400" b="1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endParaRPr lang="es-AR" sz="4800" b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buFontTx/>
              <a:buNone/>
              <a:defRPr/>
            </a:pPr>
            <a:endParaRPr lang="es-AR" sz="2400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endParaRPr lang="es-ES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ea typeface="ＭＳ Ｐゴシック" pitchFamily="34" charset="-12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20331" y="4725144"/>
            <a:ext cx="276749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dirty="0" smtClean="0"/>
              <a:t>Colegio «en </a:t>
            </a:r>
            <a:r>
              <a:rPr lang="es-AR" dirty="0"/>
              <a:t>pastoral» </a:t>
            </a:r>
            <a:r>
              <a:rPr lang="es-AR" dirty="0" smtClean="0"/>
              <a:t>supone </a:t>
            </a:r>
            <a:r>
              <a:rPr lang="es-AR" dirty="0"/>
              <a:t>por tanto, la existencia de una comunidad de educadores que tenga conciencia de su misión </a:t>
            </a:r>
            <a:endParaRPr lang="es-AR" dirty="0" smtClean="0"/>
          </a:p>
          <a:p>
            <a:r>
              <a:rPr lang="es-AR" sz="1200" dirty="0" smtClean="0"/>
              <a:t>(</a:t>
            </a:r>
            <a:r>
              <a:rPr lang="es-AR" sz="1200" dirty="0"/>
              <a:t>retos y fines)</a:t>
            </a: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379599"/>
            <a:ext cx="4379913" cy="328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5654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0411" y="1506140"/>
            <a:ext cx="2602632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AR" sz="1800" dirty="0" smtClean="0"/>
              <a:t>“Debe </a:t>
            </a:r>
            <a:r>
              <a:rPr lang="es-AR" sz="1800" dirty="0"/>
              <a:t>asegurarse la formación y acompañamiento permanente de nuestros Profesores, en el entendido que son los primeros evangelizadores de los estudiantes</a:t>
            </a:r>
            <a:r>
              <a:rPr lang="es-AR" sz="2000" dirty="0"/>
              <a:t>” </a:t>
            </a:r>
            <a:endParaRPr lang="es-AR" sz="2000" dirty="0" smtClean="0"/>
          </a:p>
          <a:p>
            <a:pPr marL="0" indent="0">
              <a:buNone/>
            </a:pPr>
            <a:r>
              <a:rPr lang="es-AR" sz="1200" dirty="0" smtClean="0"/>
              <a:t>(</a:t>
            </a:r>
            <a:r>
              <a:rPr lang="es-AR" sz="1200" dirty="0"/>
              <a:t>Acuerdo #6 Encuentro de Homólogos de Pastoral de FLACSI en 2009</a:t>
            </a:r>
            <a:r>
              <a:rPr lang="es-AR" sz="1200" dirty="0" smtClean="0"/>
              <a:t>)</a:t>
            </a:r>
            <a:endParaRPr lang="es-AR" sz="1200" dirty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706090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s-AR" sz="3600" b="1" dirty="0" smtClean="0">
                <a:solidFill>
                  <a:schemeClr val="bg1"/>
                </a:solidFill>
              </a:rPr>
              <a:t>Condición de posibilidad Síntesis </a:t>
            </a:r>
            <a:r>
              <a:rPr lang="es-AR" sz="3600" b="1" dirty="0">
                <a:solidFill>
                  <a:schemeClr val="bg1"/>
                </a:solidFill>
              </a:rPr>
              <a:t>fe – </a:t>
            </a:r>
            <a:r>
              <a:rPr lang="es-AR" sz="3600" b="1" dirty="0" smtClean="0">
                <a:solidFill>
                  <a:schemeClr val="bg1"/>
                </a:solidFill>
              </a:rPr>
              <a:t>cultura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>
          <a:xfrm>
            <a:off x="3347864" y="1268760"/>
            <a:ext cx="5796136" cy="5587329"/>
          </a:xfrm>
          <a:prstGeom prst="rect">
            <a:avLst/>
          </a:prstGeom>
          <a:solidFill>
            <a:srgbClr val="FFFF99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Tx/>
              <a:buNone/>
              <a:defRPr/>
            </a:pPr>
            <a:r>
              <a:rPr lang="es-AR" sz="4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itchFamily="34" charset="-128"/>
              </a:rPr>
              <a:t>1.- Capacitación Docente</a:t>
            </a:r>
            <a:endParaRPr lang="es-AR" sz="3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ＭＳ Ｐゴシック" pitchFamily="34" charset="-128"/>
            </a:endParaRPr>
          </a:p>
          <a:p>
            <a:pPr lvl="4">
              <a:lnSpc>
                <a:spcPct val="80000"/>
              </a:lnSpc>
              <a:buFontTx/>
              <a:buNone/>
              <a:defRPr/>
            </a:pPr>
            <a:endParaRPr lang="es-AR" sz="1400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defRPr/>
            </a:pPr>
            <a:r>
              <a:rPr lang="es-AR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Formación </a:t>
            </a:r>
            <a:r>
              <a:rPr lang="es-AR" sz="2400" dirty="0" err="1" smtClean="0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permamente</a:t>
            </a:r>
            <a:r>
              <a:rPr lang="es-AR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 en </a:t>
            </a:r>
            <a:r>
              <a:rPr lang="es-AR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catequesis y espiritualidad ignaciana</a:t>
            </a:r>
          </a:p>
          <a:p>
            <a:pPr>
              <a:lnSpc>
                <a:spcPct val="80000"/>
              </a:lnSpc>
              <a:defRPr/>
            </a:pPr>
            <a:endParaRPr lang="es-AR" sz="2400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defRPr/>
            </a:pPr>
            <a:endParaRPr lang="es-AR" sz="2400" b="1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endParaRPr lang="es-AR" sz="4800" b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buFontTx/>
              <a:buNone/>
              <a:defRPr/>
            </a:pPr>
            <a:endParaRPr lang="es-AR" sz="2400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endParaRPr lang="es-ES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ea typeface="ＭＳ Ｐゴシック" pitchFamily="34" charset="-12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20331" y="4725144"/>
            <a:ext cx="276749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dirty="0" smtClean="0"/>
              <a:t>Colegio «en </a:t>
            </a:r>
            <a:r>
              <a:rPr lang="es-AR" dirty="0"/>
              <a:t>pastoral» </a:t>
            </a:r>
            <a:r>
              <a:rPr lang="es-AR" dirty="0" smtClean="0"/>
              <a:t>supone </a:t>
            </a:r>
            <a:r>
              <a:rPr lang="es-AR" dirty="0"/>
              <a:t>por tanto, la existencia de una comunidad de educadores que tenga conciencia de su misión </a:t>
            </a:r>
            <a:endParaRPr lang="es-AR" dirty="0" smtClean="0"/>
          </a:p>
          <a:p>
            <a:r>
              <a:rPr lang="es-AR" sz="1200" dirty="0" smtClean="0"/>
              <a:t>(</a:t>
            </a:r>
            <a:r>
              <a:rPr lang="es-AR" sz="1200" dirty="0"/>
              <a:t>retos y fines)</a:t>
            </a:r>
          </a:p>
        </p:txBody>
      </p:sp>
      <p:pic>
        <p:nvPicPr>
          <p:cNvPr id="8" name="Picture 4" descr="catecism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242" y="2924944"/>
            <a:ext cx="4933157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6012160" y="4300819"/>
            <a:ext cx="28396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000" dirty="0" smtClean="0"/>
              <a:t>Encuentros  mensuales</a:t>
            </a:r>
            <a:endParaRPr lang="es-AR" sz="2000" dirty="0"/>
          </a:p>
        </p:txBody>
      </p:sp>
    </p:spTree>
    <p:extLst>
      <p:ext uri="{BB962C8B-B14F-4D97-AF65-F5344CB8AC3E}">
        <p14:creationId xmlns:p14="http://schemas.microsoft.com/office/powerpoint/2010/main" val="6456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0411" y="1506140"/>
            <a:ext cx="2602632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AR" sz="1800" dirty="0" smtClean="0"/>
              <a:t>“Debe </a:t>
            </a:r>
            <a:r>
              <a:rPr lang="es-AR" sz="1800" dirty="0"/>
              <a:t>asegurarse la formación y acompañamiento permanente de nuestros Profesores, en el entendido que son los primeros evangelizadores de los estudiantes</a:t>
            </a:r>
            <a:r>
              <a:rPr lang="es-AR" sz="2000" dirty="0"/>
              <a:t>” </a:t>
            </a:r>
            <a:endParaRPr lang="es-AR" sz="2000" dirty="0" smtClean="0"/>
          </a:p>
          <a:p>
            <a:pPr marL="0" indent="0">
              <a:buNone/>
            </a:pPr>
            <a:r>
              <a:rPr lang="es-AR" sz="1200" dirty="0" smtClean="0"/>
              <a:t>(</a:t>
            </a:r>
            <a:r>
              <a:rPr lang="es-AR" sz="1200" dirty="0"/>
              <a:t>Acuerdo #6 Encuentro de Homólogos de Pastoral de FLACSI en 2009</a:t>
            </a:r>
            <a:r>
              <a:rPr lang="es-AR" sz="1200" dirty="0" smtClean="0"/>
              <a:t>)</a:t>
            </a:r>
            <a:endParaRPr lang="es-AR" sz="1200" dirty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706090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s-AR" sz="3600" b="1" dirty="0" smtClean="0">
                <a:solidFill>
                  <a:schemeClr val="bg1"/>
                </a:solidFill>
              </a:rPr>
              <a:t>Condición de posibilidad Síntesis </a:t>
            </a:r>
            <a:r>
              <a:rPr lang="es-AR" sz="3600" b="1" dirty="0">
                <a:solidFill>
                  <a:schemeClr val="bg1"/>
                </a:solidFill>
              </a:rPr>
              <a:t>fe – </a:t>
            </a:r>
            <a:r>
              <a:rPr lang="es-AR" sz="3600" b="1" dirty="0" smtClean="0">
                <a:solidFill>
                  <a:schemeClr val="bg1"/>
                </a:solidFill>
              </a:rPr>
              <a:t>cultura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>
          <a:xfrm>
            <a:off x="3347864" y="1268760"/>
            <a:ext cx="5796136" cy="5587329"/>
          </a:xfrm>
          <a:prstGeom prst="rect">
            <a:avLst/>
          </a:prstGeom>
          <a:solidFill>
            <a:srgbClr val="FFFF99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Tx/>
              <a:buNone/>
              <a:defRPr/>
            </a:pPr>
            <a:r>
              <a:rPr lang="es-AR" sz="4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itchFamily="34" charset="-128"/>
              </a:rPr>
              <a:t>1.- Capacitación Docente</a:t>
            </a:r>
            <a:endParaRPr lang="es-AR" sz="3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ＭＳ Ｐゴシック" pitchFamily="34" charset="-128"/>
            </a:endParaRPr>
          </a:p>
          <a:p>
            <a:pPr lvl="4">
              <a:lnSpc>
                <a:spcPct val="80000"/>
              </a:lnSpc>
              <a:buFontTx/>
              <a:buNone/>
              <a:defRPr/>
            </a:pPr>
            <a:endParaRPr lang="es-AR" sz="1400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defRPr/>
            </a:pPr>
            <a:r>
              <a:rPr lang="es-AR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Participan de las </a:t>
            </a:r>
            <a:r>
              <a:rPr lang="es-AR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clases de catequesis </a:t>
            </a:r>
            <a:r>
              <a:rPr lang="es-AR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y de la </a:t>
            </a:r>
            <a:r>
              <a:rPr lang="es-AR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oración ignaciana</a:t>
            </a:r>
            <a:r>
              <a:rPr lang="es-AR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 </a:t>
            </a:r>
            <a:r>
              <a:rPr lang="es-AR" sz="2400" dirty="0" smtClean="0">
                <a:solidFill>
                  <a:srgbClr val="7F7F7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itchFamily="34" charset="-128"/>
              </a:rPr>
              <a:t>(NI y primario)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endParaRPr lang="es-AR" sz="2400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defRPr/>
            </a:pPr>
            <a:endParaRPr lang="es-AR" sz="2400" b="1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endParaRPr lang="es-AR" sz="4800" b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buFontTx/>
              <a:buNone/>
              <a:defRPr/>
            </a:pPr>
            <a:endParaRPr lang="es-AR" sz="2400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endParaRPr lang="es-ES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ea typeface="ＭＳ Ｐゴシック" pitchFamily="34" charset="-12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20331" y="4725144"/>
            <a:ext cx="276749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dirty="0" smtClean="0"/>
              <a:t>Colegio «en </a:t>
            </a:r>
            <a:r>
              <a:rPr lang="es-AR" dirty="0"/>
              <a:t>pastoral» </a:t>
            </a:r>
            <a:r>
              <a:rPr lang="es-AR" dirty="0" smtClean="0"/>
              <a:t>supone </a:t>
            </a:r>
            <a:r>
              <a:rPr lang="es-AR" dirty="0"/>
              <a:t>por tanto, la existencia de una comunidad de educadores que tenga conciencia de su misión </a:t>
            </a:r>
            <a:endParaRPr lang="es-AR" dirty="0" smtClean="0"/>
          </a:p>
          <a:p>
            <a:r>
              <a:rPr lang="es-AR" sz="1200" dirty="0" smtClean="0"/>
              <a:t>(</a:t>
            </a:r>
            <a:r>
              <a:rPr lang="es-AR" sz="1200" dirty="0"/>
              <a:t>retos y fines)</a:t>
            </a:r>
          </a:p>
        </p:txBody>
      </p:sp>
      <p:pic>
        <p:nvPicPr>
          <p:cNvPr id="8" name="Picture 4" descr="P1050286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677"/>
          <a:stretch/>
        </p:blipFill>
        <p:spPr>
          <a:xfrm>
            <a:off x="3779912" y="2848625"/>
            <a:ext cx="3240360" cy="39630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456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0411" y="1506140"/>
            <a:ext cx="2602632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AR" sz="1800" dirty="0" smtClean="0"/>
              <a:t>“Debe </a:t>
            </a:r>
            <a:r>
              <a:rPr lang="es-AR" sz="1800" dirty="0"/>
              <a:t>asegurarse la formación y acompañamiento permanente de nuestros Profesores, en el entendido que son los primeros evangelizadores de los estudiantes</a:t>
            </a:r>
            <a:r>
              <a:rPr lang="es-AR" sz="2000" dirty="0"/>
              <a:t>” </a:t>
            </a:r>
            <a:endParaRPr lang="es-AR" sz="2000" dirty="0" smtClean="0"/>
          </a:p>
          <a:p>
            <a:pPr marL="0" indent="0">
              <a:buNone/>
            </a:pPr>
            <a:r>
              <a:rPr lang="es-AR" sz="1200" dirty="0" smtClean="0"/>
              <a:t>(</a:t>
            </a:r>
            <a:r>
              <a:rPr lang="es-AR" sz="1200" dirty="0"/>
              <a:t>Acuerdo #6 Encuentro de Homólogos de Pastoral de FLACSI en 2009</a:t>
            </a:r>
            <a:r>
              <a:rPr lang="es-AR" sz="1200" dirty="0" smtClean="0"/>
              <a:t>)</a:t>
            </a:r>
            <a:endParaRPr lang="es-AR" sz="1200" dirty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706090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s-AR" sz="3600" b="1" dirty="0" smtClean="0">
                <a:solidFill>
                  <a:schemeClr val="bg1"/>
                </a:solidFill>
              </a:rPr>
              <a:t>Condición de posibilidad Síntesis </a:t>
            </a:r>
            <a:r>
              <a:rPr lang="es-AR" sz="3600" b="1" dirty="0">
                <a:solidFill>
                  <a:schemeClr val="bg1"/>
                </a:solidFill>
              </a:rPr>
              <a:t>fe – </a:t>
            </a:r>
            <a:r>
              <a:rPr lang="es-AR" sz="3600" b="1" dirty="0" smtClean="0">
                <a:solidFill>
                  <a:schemeClr val="bg1"/>
                </a:solidFill>
              </a:rPr>
              <a:t>cultura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>
          <a:xfrm>
            <a:off x="3347864" y="1268760"/>
            <a:ext cx="5796136" cy="5587329"/>
          </a:xfrm>
          <a:prstGeom prst="rect">
            <a:avLst/>
          </a:prstGeom>
          <a:solidFill>
            <a:srgbClr val="FFFF99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Tx/>
              <a:buNone/>
              <a:defRPr/>
            </a:pPr>
            <a:r>
              <a:rPr lang="es-AR" sz="4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itchFamily="34" charset="-128"/>
              </a:rPr>
              <a:t>1.- Capacitación Docente</a:t>
            </a:r>
            <a:endParaRPr lang="es-AR" sz="3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ＭＳ Ｐゴシック" pitchFamily="34" charset="-128"/>
            </a:endParaRPr>
          </a:p>
          <a:p>
            <a:pPr lvl="4">
              <a:lnSpc>
                <a:spcPct val="80000"/>
              </a:lnSpc>
              <a:buFontTx/>
              <a:buNone/>
              <a:defRPr/>
            </a:pPr>
            <a:endParaRPr lang="es-AR" sz="1400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defRPr/>
            </a:pPr>
            <a:r>
              <a:rPr lang="es-AR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Preparan, acompañan y examinan el </a:t>
            </a:r>
            <a:r>
              <a:rPr lang="es-AR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Aprendizaje en Servicio</a:t>
            </a:r>
          </a:p>
          <a:p>
            <a:pPr>
              <a:lnSpc>
                <a:spcPct val="80000"/>
              </a:lnSpc>
              <a:defRPr/>
            </a:pPr>
            <a:endParaRPr lang="es-AR" sz="2400" b="1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defRPr/>
            </a:pPr>
            <a:endParaRPr lang="es-AR" sz="2400" b="1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endParaRPr lang="es-AR" sz="4800" b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buFontTx/>
              <a:buNone/>
              <a:defRPr/>
            </a:pPr>
            <a:endParaRPr lang="es-AR" sz="2400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endParaRPr lang="es-ES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ea typeface="ＭＳ Ｐゴシック" pitchFamily="34" charset="-12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20331" y="4725144"/>
            <a:ext cx="276749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dirty="0" smtClean="0"/>
              <a:t>Colegio «en </a:t>
            </a:r>
            <a:r>
              <a:rPr lang="es-AR" dirty="0"/>
              <a:t>pastoral» </a:t>
            </a:r>
            <a:r>
              <a:rPr lang="es-AR" dirty="0" smtClean="0"/>
              <a:t>supone </a:t>
            </a:r>
            <a:r>
              <a:rPr lang="es-AR" dirty="0"/>
              <a:t>por tanto, la existencia de una comunidad de educadores que tenga conciencia de su misión </a:t>
            </a:r>
            <a:endParaRPr lang="es-AR" dirty="0" smtClean="0"/>
          </a:p>
          <a:p>
            <a:r>
              <a:rPr lang="es-AR" sz="1200" dirty="0" smtClean="0"/>
              <a:t>(</a:t>
            </a:r>
            <a:r>
              <a:rPr lang="es-AR" sz="1200" dirty="0"/>
              <a:t>retos y fines)</a:t>
            </a:r>
          </a:p>
        </p:txBody>
      </p:sp>
      <p:pic>
        <p:nvPicPr>
          <p:cNvPr id="8" name="Picture 4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17"/>
          <a:stretch>
            <a:fillRect/>
          </a:stretch>
        </p:blipFill>
        <p:spPr bwMode="auto">
          <a:xfrm>
            <a:off x="4788024" y="2965512"/>
            <a:ext cx="3499713" cy="3519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56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0411" y="1506140"/>
            <a:ext cx="2602632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AR" sz="1800" dirty="0" smtClean="0"/>
              <a:t>“Debe </a:t>
            </a:r>
            <a:r>
              <a:rPr lang="es-AR" sz="1800" dirty="0"/>
              <a:t>asegurarse la formación y acompañamiento permanente de nuestros Profesores, en el entendido que son los primeros evangelizadores de los estudiantes</a:t>
            </a:r>
            <a:r>
              <a:rPr lang="es-AR" sz="2000" dirty="0"/>
              <a:t>” </a:t>
            </a:r>
            <a:endParaRPr lang="es-AR" sz="2000" dirty="0" smtClean="0"/>
          </a:p>
          <a:p>
            <a:pPr marL="0" indent="0">
              <a:buNone/>
            </a:pPr>
            <a:r>
              <a:rPr lang="es-AR" sz="1200" dirty="0" smtClean="0"/>
              <a:t>(</a:t>
            </a:r>
            <a:r>
              <a:rPr lang="es-AR" sz="1200" dirty="0"/>
              <a:t>Acuerdo #6 Encuentro de Homólogos de Pastoral de FLACSI en 2009</a:t>
            </a:r>
            <a:r>
              <a:rPr lang="es-AR" sz="1200" dirty="0" smtClean="0"/>
              <a:t>)</a:t>
            </a:r>
            <a:endParaRPr lang="es-AR" sz="1200" dirty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706090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s-AR" sz="3600" b="1" dirty="0" smtClean="0">
                <a:solidFill>
                  <a:schemeClr val="bg1"/>
                </a:solidFill>
              </a:rPr>
              <a:t>Condición de posibilidad Síntesis </a:t>
            </a:r>
            <a:r>
              <a:rPr lang="es-AR" sz="3600" b="1" dirty="0">
                <a:solidFill>
                  <a:schemeClr val="bg1"/>
                </a:solidFill>
              </a:rPr>
              <a:t>fe – </a:t>
            </a:r>
            <a:r>
              <a:rPr lang="es-AR" sz="3600" b="1" dirty="0" smtClean="0">
                <a:solidFill>
                  <a:schemeClr val="bg1"/>
                </a:solidFill>
              </a:rPr>
              <a:t>cultura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>
          <a:xfrm>
            <a:off x="3347864" y="1268760"/>
            <a:ext cx="5796136" cy="5587329"/>
          </a:xfrm>
          <a:prstGeom prst="rect">
            <a:avLst/>
          </a:prstGeom>
          <a:solidFill>
            <a:srgbClr val="FFFF99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Tx/>
              <a:buNone/>
              <a:defRPr/>
            </a:pPr>
            <a:r>
              <a:rPr lang="es-AR" sz="4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itchFamily="34" charset="-128"/>
              </a:rPr>
              <a:t>1.- Capacitación Docente</a:t>
            </a:r>
            <a:endParaRPr lang="es-AR" sz="3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ＭＳ Ｐゴシック" pitchFamily="34" charset="-128"/>
            </a:endParaRPr>
          </a:p>
          <a:p>
            <a:pPr lvl="4">
              <a:lnSpc>
                <a:spcPct val="80000"/>
              </a:lnSpc>
              <a:buFontTx/>
              <a:buNone/>
              <a:defRPr/>
            </a:pPr>
            <a:endParaRPr lang="es-AR" sz="1400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defRPr/>
            </a:pPr>
            <a:r>
              <a:rPr lang="es-AR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CAFI AP: </a:t>
            </a:r>
            <a:r>
              <a:rPr lang="es-AR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Campamento de Formación Ignaciana para agentes de pastoral</a:t>
            </a:r>
          </a:p>
          <a:p>
            <a:pPr>
              <a:lnSpc>
                <a:spcPct val="80000"/>
              </a:lnSpc>
              <a:defRPr/>
            </a:pPr>
            <a:endParaRPr lang="es-AR" sz="2400" b="1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endParaRPr lang="es-AR" sz="4800" b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buFontTx/>
              <a:buNone/>
              <a:defRPr/>
            </a:pPr>
            <a:endParaRPr lang="es-AR" sz="2400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endParaRPr lang="es-ES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ea typeface="ＭＳ Ｐゴシック" pitchFamily="34" charset="-12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20331" y="4725144"/>
            <a:ext cx="276749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dirty="0" smtClean="0"/>
              <a:t>Colegio «en </a:t>
            </a:r>
            <a:r>
              <a:rPr lang="es-AR" dirty="0"/>
              <a:t>pastoral» </a:t>
            </a:r>
            <a:r>
              <a:rPr lang="es-AR" dirty="0" smtClean="0"/>
              <a:t>supone </a:t>
            </a:r>
            <a:r>
              <a:rPr lang="es-AR" dirty="0"/>
              <a:t>por tanto, la existencia de una comunidad de educadores que tenga conciencia de su misión </a:t>
            </a:r>
            <a:endParaRPr lang="es-AR" dirty="0" smtClean="0"/>
          </a:p>
          <a:p>
            <a:r>
              <a:rPr lang="es-AR" sz="1200" dirty="0" smtClean="0"/>
              <a:t>(</a:t>
            </a:r>
            <a:r>
              <a:rPr lang="es-AR" sz="1200" dirty="0"/>
              <a:t>retos y fines)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636" y="2667692"/>
            <a:ext cx="5328592" cy="3996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56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0411" y="1506140"/>
            <a:ext cx="2602632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AR" sz="1800" dirty="0" smtClean="0"/>
              <a:t>“Debe </a:t>
            </a:r>
            <a:r>
              <a:rPr lang="es-AR" sz="1800" dirty="0"/>
              <a:t>asegurarse la formación y acompañamiento permanente de nuestros Profesores, en el entendido que son los primeros evangelizadores de los estudiantes</a:t>
            </a:r>
            <a:r>
              <a:rPr lang="es-AR" sz="2000" dirty="0"/>
              <a:t>” </a:t>
            </a:r>
            <a:endParaRPr lang="es-AR" sz="2000" dirty="0" smtClean="0"/>
          </a:p>
          <a:p>
            <a:pPr marL="0" indent="0">
              <a:buNone/>
            </a:pPr>
            <a:r>
              <a:rPr lang="es-AR" sz="1200" dirty="0" smtClean="0"/>
              <a:t>(</a:t>
            </a:r>
            <a:r>
              <a:rPr lang="es-AR" sz="1200" dirty="0"/>
              <a:t>Acuerdo #6 Encuentro de Homólogos de Pastoral de FLACSI en 2009</a:t>
            </a:r>
            <a:r>
              <a:rPr lang="es-AR" sz="1200" dirty="0" smtClean="0"/>
              <a:t>)</a:t>
            </a:r>
            <a:endParaRPr lang="es-AR" sz="1200" dirty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706090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s-AR" sz="3600" b="1" dirty="0" smtClean="0">
                <a:solidFill>
                  <a:schemeClr val="bg1"/>
                </a:solidFill>
              </a:rPr>
              <a:t>Condición de posibilidad Síntesis </a:t>
            </a:r>
            <a:r>
              <a:rPr lang="es-AR" sz="3600" b="1" dirty="0">
                <a:solidFill>
                  <a:schemeClr val="bg1"/>
                </a:solidFill>
              </a:rPr>
              <a:t>fe – </a:t>
            </a:r>
            <a:r>
              <a:rPr lang="es-AR" sz="3600" b="1" dirty="0" smtClean="0">
                <a:solidFill>
                  <a:schemeClr val="bg1"/>
                </a:solidFill>
              </a:rPr>
              <a:t>cultura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>
          <a:xfrm>
            <a:off x="3347864" y="1268760"/>
            <a:ext cx="5796136" cy="5587329"/>
          </a:xfrm>
          <a:prstGeom prst="rect">
            <a:avLst/>
          </a:prstGeom>
          <a:solidFill>
            <a:srgbClr val="FFFF99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Tx/>
              <a:buNone/>
              <a:defRPr/>
            </a:pPr>
            <a:r>
              <a:rPr lang="es-AR" sz="4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itchFamily="34" charset="-128"/>
              </a:rPr>
              <a:t>1.- Capacitación Docente</a:t>
            </a:r>
            <a:endParaRPr lang="es-AR" sz="3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ＭＳ Ｐゴシック" pitchFamily="34" charset="-128"/>
            </a:endParaRPr>
          </a:p>
          <a:p>
            <a:pPr lvl="4">
              <a:lnSpc>
                <a:spcPct val="80000"/>
              </a:lnSpc>
              <a:buFontTx/>
              <a:buNone/>
              <a:defRPr/>
            </a:pPr>
            <a:endParaRPr lang="es-AR" sz="1400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defRPr/>
            </a:pPr>
            <a:r>
              <a:rPr lang="es-AR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CAFI AP: </a:t>
            </a:r>
            <a:r>
              <a:rPr lang="es-AR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Campamento de Formación Ignaciana para </a:t>
            </a:r>
            <a:r>
              <a:rPr lang="es-AR" sz="2400" dirty="0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agentes de pastoral</a:t>
            </a:r>
          </a:p>
          <a:p>
            <a:pPr>
              <a:lnSpc>
                <a:spcPct val="80000"/>
              </a:lnSpc>
              <a:defRPr/>
            </a:pPr>
            <a:endParaRPr lang="es-AR" sz="2400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defRPr/>
            </a:pPr>
            <a:endParaRPr lang="es-AR" sz="2400" b="1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endParaRPr lang="es-AR" sz="4800" b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buFontTx/>
              <a:buNone/>
              <a:defRPr/>
            </a:pPr>
            <a:endParaRPr lang="es-AR" sz="2400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endParaRPr lang="es-ES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ea typeface="ＭＳ Ｐゴシック" pitchFamily="34" charset="-12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20331" y="4725144"/>
            <a:ext cx="276749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dirty="0" smtClean="0"/>
              <a:t>Colegio «en </a:t>
            </a:r>
            <a:r>
              <a:rPr lang="es-AR" dirty="0"/>
              <a:t>pastoral» </a:t>
            </a:r>
            <a:r>
              <a:rPr lang="es-AR" dirty="0" smtClean="0"/>
              <a:t>supone </a:t>
            </a:r>
            <a:r>
              <a:rPr lang="es-AR" dirty="0"/>
              <a:t>por tanto, la existencia de una comunidad de educadores que tenga conciencia de su misión </a:t>
            </a:r>
            <a:endParaRPr lang="es-AR" dirty="0" smtClean="0"/>
          </a:p>
          <a:p>
            <a:r>
              <a:rPr lang="es-AR" sz="1200" dirty="0" smtClean="0"/>
              <a:t>(</a:t>
            </a:r>
            <a:r>
              <a:rPr lang="es-AR" sz="1200" dirty="0"/>
              <a:t>retos y fines)</a:t>
            </a: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190" y="2913806"/>
            <a:ext cx="2714625" cy="362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835113"/>
            <a:ext cx="2205634" cy="3845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2268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0411" y="1506140"/>
            <a:ext cx="2602632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AR" sz="1800" dirty="0" smtClean="0"/>
              <a:t>“Debe </a:t>
            </a:r>
            <a:r>
              <a:rPr lang="es-AR" sz="1800" dirty="0"/>
              <a:t>asegurarse la formación y acompañamiento permanente de nuestros Profesores, en el entendido que son los primeros evangelizadores de los estudiantes</a:t>
            </a:r>
            <a:r>
              <a:rPr lang="es-AR" sz="2000" dirty="0"/>
              <a:t>” </a:t>
            </a:r>
            <a:endParaRPr lang="es-AR" sz="2000" dirty="0" smtClean="0"/>
          </a:p>
          <a:p>
            <a:pPr marL="0" indent="0">
              <a:buNone/>
            </a:pPr>
            <a:r>
              <a:rPr lang="es-AR" sz="1200" dirty="0" smtClean="0"/>
              <a:t>(</a:t>
            </a:r>
            <a:r>
              <a:rPr lang="es-AR" sz="1200" dirty="0"/>
              <a:t>Acuerdo #6 Encuentro de Homólogos de Pastoral de FLACSI en 2009</a:t>
            </a:r>
            <a:r>
              <a:rPr lang="es-AR" sz="1200" dirty="0" smtClean="0"/>
              <a:t>)</a:t>
            </a:r>
            <a:endParaRPr lang="es-AR" sz="1200" dirty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706090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s-AR" sz="3600" b="1" dirty="0" smtClean="0">
                <a:solidFill>
                  <a:schemeClr val="bg1"/>
                </a:solidFill>
              </a:rPr>
              <a:t>Condición de posibilidad Síntesis </a:t>
            </a:r>
            <a:r>
              <a:rPr lang="es-AR" sz="3600" b="1" dirty="0">
                <a:solidFill>
                  <a:schemeClr val="bg1"/>
                </a:solidFill>
              </a:rPr>
              <a:t>fe – </a:t>
            </a:r>
            <a:r>
              <a:rPr lang="es-AR" sz="3600" b="1" dirty="0" smtClean="0">
                <a:solidFill>
                  <a:schemeClr val="bg1"/>
                </a:solidFill>
              </a:rPr>
              <a:t>cultura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>
          <a:xfrm>
            <a:off x="3347864" y="1268760"/>
            <a:ext cx="5796136" cy="5587329"/>
          </a:xfrm>
          <a:prstGeom prst="rect">
            <a:avLst/>
          </a:prstGeom>
          <a:solidFill>
            <a:srgbClr val="FFFF99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Tx/>
              <a:buNone/>
              <a:defRPr/>
            </a:pPr>
            <a:r>
              <a:rPr lang="es-AR" sz="4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itchFamily="34" charset="-128"/>
              </a:rPr>
              <a:t>1.- Capacitación Docente</a:t>
            </a:r>
            <a:endParaRPr lang="es-AR" sz="3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ＭＳ Ｐゴシック" pitchFamily="34" charset="-128"/>
            </a:endParaRPr>
          </a:p>
          <a:p>
            <a:pPr lvl="4">
              <a:lnSpc>
                <a:spcPct val="80000"/>
              </a:lnSpc>
              <a:buFontTx/>
              <a:buNone/>
              <a:defRPr/>
            </a:pPr>
            <a:endParaRPr lang="es-AR" sz="1400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defRPr/>
            </a:pPr>
            <a:r>
              <a:rPr lang="es-AR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CAFI AP: </a:t>
            </a:r>
            <a:r>
              <a:rPr lang="es-AR" sz="2400" dirty="0" smtClean="0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Campamento de Formación Ignaciana</a:t>
            </a:r>
            <a:r>
              <a:rPr lang="es-AR" sz="2400" dirty="0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 para agentes de pastoral</a:t>
            </a:r>
            <a:endParaRPr lang="es-AR" sz="2400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defRPr/>
            </a:pPr>
            <a:endParaRPr lang="es-AR" sz="2400" b="1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endParaRPr lang="es-AR" sz="4800" b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buFontTx/>
              <a:buNone/>
              <a:defRPr/>
            </a:pPr>
            <a:endParaRPr lang="es-AR" sz="2400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endParaRPr lang="es-ES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ea typeface="ＭＳ Ｐゴシック" pitchFamily="34" charset="-12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20331" y="4725144"/>
            <a:ext cx="276749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dirty="0" smtClean="0"/>
              <a:t>Colegio «en </a:t>
            </a:r>
            <a:r>
              <a:rPr lang="es-AR" dirty="0"/>
              <a:t>pastoral» </a:t>
            </a:r>
            <a:r>
              <a:rPr lang="es-AR" dirty="0" smtClean="0"/>
              <a:t>supone </a:t>
            </a:r>
            <a:r>
              <a:rPr lang="es-AR" dirty="0"/>
              <a:t>por tanto, la existencia de una comunidad de educadores que tenga conciencia de su misión </a:t>
            </a:r>
            <a:endParaRPr lang="es-AR" dirty="0" smtClean="0"/>
          </a:p>
          <a:p>
            <a:r>
              <a:rPr lang="es-AR" sz="1200" dirty="0" smtClean="0"/>
              <a:t>(</a:t>
            </a:r>
            <a:r>
              <a:rPr lang="es-AR" sz="1200" dirty="0"/>
              <a:t>retos y fines)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36" b="8096"/>
          <a:stretch/>
        </p:blipFill>
        <p:spPr bwMode="auto">
          <a:xfrm>
            <a:off x="3451310" y="3152606"/>
            <a:ext cx="5589243" cy="3511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2268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2746648" cy="525588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AR" sz="2000" dirty="0" smtClean="0"/>
              <a:t>¿</a:t>
            </a:r>
            <a:r>
              <a:rPr lang="es-AR" sz="2000" dirty="0"/>
              <a:t>Cómo hacer que una sola acción sea a su vez pastoral y educativa? … tenemos un valioso instrumento que conjuga estas dos dimensiones en un mismo acto: el Paradigma Pedagógico Ignaciano (PPI). El PPI nos permite poner en diálogo la fe y la cultura, convirtiendo a la educación en un instrumento apostólico al servicio de la misión de la Iglesia. </a:t>
            </a:r>
            <a:r>
              <a:rPr lang="es-AR" sz="2000" dirty="0" smtClean="0"/>
              <a:t> </a:t>
            </a:r>
            <a:r>
              <a:rPr lang="es-AR" sz="1600" dirty="0" smtClean="0"/>
              <a:t>(retos y fines)</a:t>
            </a:r>
            <a:endParaRPr lang="es-AR" sz="2000" dirty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706090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s-AR" sz="3600" b="1" dirty="0" smtClean="0">
                <a:solidFill>
                  <a:schemeClr val="bg1"/>
                </a:solidFill>
              </a:rPr>
              <a:t>Condición de posibilidad Síntesis </a:t>
            </a:r>
            <a:r>
              <a:rPr lang="es-AR" sz="3600" b="1" dirty="0">
                <a:solidFill>
                  <a:schemeClr val="bg1"/>
                </a:solidFill>
              </a:rPr>
              <a:t>fe – </a:t>
            </a:r>
            <a:r>
              <a:rPr lang="es-AR" sz="3600" b="1" dirty="0" smtClean="0">
                <a:solidFill>
                  <a:schemeClr val="bg1"/>
                </a:solidFill>
              </a:rPr>
              <a:t>cultura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>
          <a:xfrm>
            <a:off x="3347864" y="1268759"/>
            <a:ext cx="5796136" cy="5587329"/>
          </a:xfrm>
          <a:prstGeom prst="rect">
            <a:avLst/>
          </a:prstGeom>
          <a:solidFill>
            <a:srgbClr val="FFFF99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None/>
              <a:defRPr/>
            </a:pPr>
            <a:r>
              <a:rPr lang="es-AR" sz="48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pitchFamily="34" charset="-128"/>
              </a:rPr>
              <a:t>2.- Aula ignaciana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endParaRPr lang="es-AR" sz="2400" dirty="0" smtClean="0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endParaRPr lang="es-ES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ea typeface="ＭＳ Ｐゴシック" pitchFamily="34" charset="-128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139952" y="2420888"/>
            <a:ext cx="48245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400" dirty="0"/>
              <a:t>Llevar al aula el modo de proceder de los EE para acompañar a los alumnos en su formación integral </a:t>
            </a:r>
          </a:p>
          <a:p>
            <a:endParaRPr lang="es-AR" sz="2400" dirty="0"/>
          </a:p>
          <a:p>
            <a:r>
              <a:rPr lang="es-AR" sz="2400" dirty="0"/>
              <a:t>Crecer en la toma de conciencia de que Dios estuvo y está acompañando a cada </a:t>
            </a:r>
            <a:r>
              <a:rPr lang="es-AR" sz="2400" dirty="0" smtClean="0"/>
              <a:t>momento (práctica </a:t>
            </a:r>
            <a:r>
              <a:rPr lang="es-AR" sz="2400" dirty="0"/>
              <a:t>del examen </a:t>
            </a:r>
            <a:r>
              <a:rPr lang="es-AR" sz="2400" dirty="0" smtClean="0"/>
              <a:t>ignaciano).</a:t>
            </a:r>
            <a:endParaRPr lang="es-AR" sz="2400" dirty="0"/>
          </a:p>
          <a:p>
            <a:endParaRPr lang="es-AR" sz="2400" dirty="0"/>
          </a:p>
          <a:p>
            <a:r>
              <a:rPr lang="es-AR" sz="2400" dirty="0"/>
              <a:t>Colabora en el sostenimiento sistemático de la </a:t>
            </a:r>
            <a:r>
              <a:rPr lang="es-AR" sz="2400" i="1" dirty="0"/>
              <a:t>Cura </a:t>
            </a:r>
            <a:r>
              <a:rPr lang="es-AR" sz="2400" i="1" dirty="0" err="1"/>
              <a:t>personalis</a:t>
            </a:r>
            <a:r>
              <a:rPr lang="es-AR" sz="2400" i="1" dirty="0" smtClean="0"/>
              <a:t>.</a:t>
            </a:r>
            <a:endParaRPr lang="es-AR" sz="2400" i="1" dirty="0"/>
          </a:p>
        </p:txBody>
      </p:sp>
    </p:spTree>
    <p:extLst>
      <p:ext uri="{BB962C8B-B14F-4D97-AF65-F5344CB8AC3E}">
        <p14:creationId xmlns:p14="http://schemas.microsoft.com/office/powerpoint/2010/main" val="289376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-19239" y="1916832"/>
            <a:ext cx="9163239" cy="183284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s-AR" sz="2800" dirty="0" smtClean="0"/>
          </a:p>
          <a:p>
            <a:pPr marL="0" indent="0" algn="ctr">
              <a:buNone/>
            </a:pPr>
            <a:endParaRPr lang="es-AR" sz="2800" dirty="0" smtClean="0"/>
          </a:p>
          <a:p>
            <a:pPr marL="0" indent="0" algn="ctr">
              <a:buNone/>
            </a:pPr>
            <a:r>
              <a:rPr lang="es-AR" sz="2800" dirty="0" smtClean="0"/>
              <a:t>¿se puede evaluar una competencia espiritual religiosa?</a:t>
            </a:r>
          </a:p>
        </p:txBody>
      </p:sp>
      <p:pic>
        <p:nvPicPr>
          <p:cNvPr id="5" name="Picture 7" descr="C:\Users\LEO\Desktop\backup\Escritorio\imagenes escritorio\2013 octubre\P1060441.JPG"/>
          <p:cNvPicPr preferRelativeResize="0"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239" y="3749675"/>
            <a:ext cx="9144000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pic>
        <p:nvPicPr>
          <p:cNvPr id="8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81671" cy="266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C:\Users\LEO\Desktop\backup\Escritorio\imagenes escritorio\COLEGIO INMACULADAProyecto Educativo Institucional\2.3 camp trabajo 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9061" y="3936998"/>
            <a:ext cx="3111500" cy="273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19" t="23674" r="24937" b="12520"/>
          <a:stretch/>
        </p:blipFill>
        <p:spPr bwMode="auto">
          <a:xfrm>
            <a:off x="4781671" y="0"/>
            <a:ext cx="4343090" cy="2667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86606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" descr="C:\Users\LEO\Desktop\backup\Escritorio\imagenes escritorio\2013 octubre\P1060441.JPG"/>
          <p:cNvPicPr preferRelativeResize="0">
            <a:picLocks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2000" contrast="-72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1256309"/>
            <a:ext cx="9144000" cy="4797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dirty="0" smtClean="0"/>
              <a:t>evaluación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-20006" y="1772816"/>
            <a:ext cx="9144000" cy="7200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AR" sz="3800" b="1" dirty="0" smtClean="0">
                <a:solidFill>
                  <a:schemeClr val="bg1"/>
                </a:solidFill>
              </a:rPr>
              <a:t>Respetar la naturaleza de cada competencia</a:t>
            </a:r>
          </a:p>
          <a:p>
            <a:pPr marL="0" indent="0">
              <a:buNone/>
            </a:pPr>
            <a:endParaRPr lang="es-AR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FontTx/>
              <a:buChar char="-"/>
            </a:pPr>
            <a:endParaRPr lang="es-AR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es-AR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es-AR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es-AR" b="1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es-AR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es-AR" b="1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s-AR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s-AR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FontTx/>
              <a:buChar char="-"/>
            </a:pPr>
            <a:endParaRPr lang="es-AR" dirty="0" smtClean="0"/>
          </a:p>
          <a:p>
            <a:pPr marL="0" indent="0">
              <a:buNone/>
            </a:pPr>
            <a:endParaRPr lang="es-AR" dirty="0"/>
          </a:p>
        </p:txBody>
      </p:sp>
      <p:sp>
        <p:nvSpPr>
          <p:cNvPr id="4" name="3 CuadroTexto"/>
          <p:cNvSpPr txBox="1"/>
          <p:nvPr/>
        </p:nvSpPr>
        <p:spPr>
          <a:xfrm>
            <a:off x="251520" y="2708920"/>
            <a:ext cx="86409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2800" b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¿cómo </a:t>
            </a:r>
            <a:r>
              <a:rPr lang="es-AR" sz="2800" b="1" i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evalúa</a:t>
            </a:r>
            <a:r>
              <a:rPr lang="es-AR" sz="2800" b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 San Ignacio?</a:t>
            </a:r>
          </a:p>
          <a:p>
            <a:pPr>
              <a:buFontTx/>
              <a:buChar char="-"/>
            </a:pPr>
            <a:r>
              <a:rPr lang="es-AR" sz="2800" b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Examen. Reconocer el paso de Dios y nuestra respuesta</a:t>
            </a:r>
          </a:p>
          <a:p>
            <a:pPr>
              <a:buFontTx/>
              <a:buChar char="-"/>
            </a:pPr>
            <a:r>
              <a:rPr lang="es-AR" sz="2800" b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Es un PROCESO perfectible </a:t>
            </a:r>
            <a:endParaRPr lang="es-AR" sz="2800" b="1" dirty="0" smtClean="0">
              <a:solidFill>
                <a:schemeClr val="accent5">
                  <a:lumMod val="20000"/>
                  <a:lumOff val="80000"/>
                </a:schemeClr>
              </a:solidFill>
            </a:endParaRPr>
          </a:p>
          <a:p>
            <a:r>
              <a:rPr lang="es-AR" sz="2800" b="1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                                 (</a:t>
            </a:r>
            <a:r>
              <a:rPr lang="es-AR" sz="2800" b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se respetan los tiempos de cada uno)</a:t>
            </a:r>
          </a:p>
          <a:p>
            <a:pPr>
              <a:buFontTx/>
              <a:buChar char="-"/>
            </a:pPr>
            <a:r>
              <a:rPr lang="es-AR" sz="2800" b="1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Acompañamiento: iluminar, animar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323528" y="6186188"/>
            <a:ext cx="856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3200" b="1" dirty="0">
                <a:solidFill>
                  <a:schemeClr val="accent2">
                    <a:lumMod val="50000"/>
                  </a:schemeClr>
                </a:solidFill>
              </a:rPr>
              <a:t>Método: Autoevaluación dialogada, orientada</a:t>
            </a:r>
            <a:endParaRPr lang="es-AR" sz="3200" dirty="0"/>
          </a:p>
        </p:txBody>
      </p:sp>
    </p:spTree>
    <p:extLst>
      <p:ext uri="{BB962C8B-B14F-4D97-AF65-F5344CB8AC3E}">
        <p14:creationId xmlns:p14="http://schemas.microsoft.com/office/powerpoint/2010/main" val="33590921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LEO\Desktop\backup\Escritorio\imagenes escritorio\2015 septiembre FLACSI y otros\P110073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612576" y="46361"/>
            <a:ext cx="10081120" cy="755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341784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Devolución a los padres y alumnos de MCT</a:t>
            </a:r>
            <a:endParaRPr lang="es-A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612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LEO\Desktop\backup\Escritorio\imagenes escritorio\2015 septiembre FLACSI y otros\P11007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halkSketch/>
                    </a14:imgEffect>
                    <a14:imgEffect>
                      <a14:brightnessContrast bright="4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96552" y="-94369"/>
            <a:ext cx="10081120" cy="7559103"/>
          </a:xfrm>
          <a:prstGeom prst="rect">
            <a:avLst/>
          </a:prstGeom>
          <a:solidFill>
            <a:schemeClr val="bg1">
              <a:alpha val="56000"/>
            </a:schemeClr>
          </a:solidFill>
          <a:extLst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s-AR" sz="4800" b="1" dirty="0" smtClean="0">
                <a:solidFill>
                  <a:schemeClr val="bg1"/>
                </a:solidFill>
              </a:rPr>
              <a:t>Proceso para calificar</a:t>
            </a:r>
            <a:endParaRPr lang="es-AR" sz="4800" b="1" dirty="0">
              <a:solidFill>
                <a:schemeClr val="bg1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28800"/>
            <a:ext cx="9396536" cy="5069160"/>
          </a:xfrm>
          <a:noFill/>
          <a:ln>
            <a:noFill/>
          </a:ln>
        </p:spPr>
        <p:txBody>
          <a:bodyPr>
            <a:noAutofit/>
          </a:bodyPr>
          <a:lstStyle/>
          <a:p>
            <a:r>
              <a:rPr lang="es-AR" sz="2800" b="1" dirty="0" smtClean="0">
                <a:solidFill>
                  <a:schemeClr val="accent3">
                    <a:lumMod val="50000"/>
                  </a:schemeClr>
                </a:solidFill>
              </a:rPr>
              <a:t>Se abre una plataforma virtual para que cada docente pueda calificar a cada estudiante</a:t>
            </a:r>
          </a:p>
          <a:p>
            <a:r>
              <a:rPr lang="es-AR" sz="2800" b="1" dirty="0">
                <a:solidFill>
                  <a:schemeClr val="accent3">
                    <a:lumMod val="50000"/>
                  </a:schemeClr>
                </a:solidFill>
              </a:rPr>
              <a:t>En la dimensión religiosa e hace una autoevaluación </a:t>
            </a:r>
            <a:r>
              <a:rPr lang="es-AR" sz="2800" b="1" dirty="0" smtClean="0">
                <a:solidFill>
                  <a:schemeClr val="accent3">
                    <a:lumMod val="50000"/>
                  </a:schemeClr>
                </a:solidFill>
              </a:rPr>
              <a:t>guiada</a:t>
            </a:r>
          </a:p>
          <a:p>
            <a:r>
              <a:rPr lang="es-AR" sz="2800" b="1" dirty="0" smtClean="0">
                <a:solidFill>
                  <a:schemeClr val="accent3">
                    <a:lumMod val="50000"/>
                  </a:schemeClr>
                </a:solidFill>
              </a:rPr>
              <a:t>Un referente del estudiante (que luego hará la devolución a sus padres), recoge toda la información de los docentes y elabora una calificación del nivel logrado en cada indicador:</a:t>
            </a:r>
          </a:p>
          <a:p>
            <a:pPr marL="0" indent="0" algn="ctr">
              <a:buNone/>
            </a:pPr>
            <a:endParaRPr lang="es-AR" sz="2800" b="1" dirty="0" smtClean="0">
              <a:solidFill>
                <a:srgbClr val="FF0000"/>
              </a:solidFill>
              <a:latin typeface="Berlin Sans FB Demi" pitchFamily="34" charset="0"/>
            </a:endParaRPr>
          </a:p>
          <a:p>
            <a:pPr marL="0" indent="0" algn="ctr">
              <a:buNone/>
            </a:pPr>
            <a:endParaRPr lang="es-AR" sz="2800" b="1" dirty="0" smtClean="0">
              <a:solidFill>
                <a:srgbClr val="FF0000"/>
              </a:solidFill>
              <a:latin typeface="Berlin Sans FB Demi" pitchFamily="34" charset="0"/>
            </a:endParaRPr>
          </a:p>
          <a:p>
            <a:pPr marL="0" indent="0" algn="ctr">
              <a:buNone/>
            </a:pPr>
            <a:r>
              <a:rPr lang="es-AR" sz="2800" b="1" dirty="0" smtClean="0">
                <a:solidFill>
                  <a:srgbClr val="FF0000"/>
                </a:solidFill>
                <a:latin typeface="Berlin Sans FB Demi" pitchFamily="34" charset="0"/>
              </a:rPr>
              <a:t>etapa inicial / etapa en desarrollo / etapa avanzada</a:t>
            </a:r>
          </a:p>
          <a:p>
            <a:pPr marL="0" indent="0" algn="ctr">
              <a:buNone/>
            </a:pPr>
            <a:endParaRPr lang="es-AR" sz="2800" b="1" dirty="0">
              <a:solidFill>
                <a:srgbClr val="FF0000"/>
              </a:solidFill>
              <a:latin typeface="Berlin Sans FB Demi" pitchFamily="34" charset="0"/>
            </a:endParaRPr>
          </a:p>
          <a:p>
            <a:pPr marL="0" indent="0" algn="ctr">
              <a:buNone/>
            </a:pPr>
            <a:endParaRPr lang="es-AR" sz="2800" b="1" dirty="0" smtClean="0">
              <a:solidFill>
                <a:srgbClr val="FF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26744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8580823"/>
              </p:ext>
            </p:extLst>
          </p:nvPr>
        </p:nvGraphicFramePr>
        <p:xfrm>
          <a:off x="395536" y="3429000"/>
          <a:ext cx="8352928" cy="249904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4345"/>
                <a:gridCol w="7328583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2400" dirty="0">
                          <a:effectLst/>
                        </a:rPr>
                        <a:t>7.2</a:t>
                      </a:r>
                      <a:endParaRPr lang="es-AR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2400" u="sng" dirty="0">
                          <a:effectLst/>
                        </a:rPr>
                        <a:t>Etapa Inicial</a:t>
                      </a:r>
                      <a:r>
                        <a:rPr lang="es-AR" sz="2400" u="none" dirty="0">
                          <a:effectLst/>
                        </a:rPr>
                        <a:t>:</a:t>
                      </a:r>
                      <a:r>
                        <a:rPr lang="es-AR" sz="2400" dirty="0">
                          <a:effectLst/>
                        </a:rPr>
                        <a:t> Mediado por el docente, recuerda las acciones del </a:t>
                      </a:r>
                      <a:r>
                        <a:rPr lang="es-AR" sz="2400" dirty="0" smtClean="0">
                          <a:effectLst/>
                        </a:rPr>
                        <a:t>día</a:t>
                      </a:r>
                      <a:endParaRPr lang="es-AR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2400" u="sng" dirty="0">
                          <a:effectLst/>
                        </a:rPr>
                        <a:t>En desarrollo</a:t>
                      </a:r>
                      <a:r>
                        <a:rPr lang="es-AR" sz="2400" u="none" dirty="0" smtClean="0">
                          <a:effectLst/>
                        </a:rPr>
                        <a:t>: </a:t>
                      </a:r>
                      <a:r>
                        <a:rPr lang="es-AR" sz="2400" dirty="0" smtClean="0">
                          <a:effectLst/>
                        </a:rPr>
                        <a:t>Recuerda </a:t>
                      </a:r>
                      <a:r>
                        <a:rPr lang="es-AR" sz="2400" dirty="0">
                          <a:effectLst/>
                        </a:rPr>
                        <a:t>las acciones del día y distingue cuales fueron malas o </a:t>
                      </a:r>
                      <a:r>
                        <a:rPr lang="es-AR" sz="2400" dirty="0" smtClean="0">
                          <a:effectLst/>
                        </a:rPr>
                        <a:t>buenas</a:t>
                      </a:r>
                      <a:endParaRPr lang="es-AR" sz="24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2400" u="sng" dirty="0">
                          <a:effectLst/>
                        </a:rPr>
                        <a:t>Etapa avanzada</a:t>
                      </a:r>
                      <a:r>
                        <a:rPr lang="es-AR" sz="2400" u="none" dirty="0">
                          <a:effectLst/>
                        </a:rPr>
                        <a:t>: </a:t>
                      </a:r>
                      <a:r>
                        <a:rPr lang="es-AR" sz="2400" dirty="0">
                          <a:effectLst/>
                        </a:rPr>
                        <a:t>Identifica las consecuencias de las malas acciones. Se propone elegir las buenas </a:t>
                      </a:r>
                      <a:r>
                        <a:rPr lang="es-AR" sz="2400" dirty="0" smtClean="0">
                          <a:effectLst/>
                        </a:rPr>
                        <a:t>acciones</a:t>
                      </a:r>
                      <a:endParaRPr lang="es-AR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1403648" y="3006244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/>
              <a:t>Descriptores de alcance</a:t>
            </a:r>
            <a:endParaRPr lang="es-AR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0432750"/>
              </p:ext>
            </p:extLst>
          </p:nvPr>
        </p:nvGraphicFramePr>
        <p:xfrm>
          <a:off x="395536" y="836712"/>
          <a:ext cx="8291264" cy="1584827"/>
        </p:xfrm>
        <a:graphic>
          <a:graphicData uri="http://schemas.openxmlformats.org/drawingml/2006/table">
            <a:tbl>
              <a:tblPr/>
              <a:tblGrid>
                <a:gridCol w="1856536"/>
                <a:gridCol w="2292253"/>
                <a:gridCol w="4142475"/>
              </a:tblGrid>
              <a:tr h="15848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</a:rPr>
                        <a:t>Practica el examen ignaciano como rector del modo de proceder</a:t>
                      </a:r>
                      <a:endParaRPr kumimoji="0" lang="es-A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7.2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Discernimiento</a:t>
                      </a:r>
                      <a:endParaRPr kumimoji="0" lang="es-A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</a:rPr>
                        <a:t>Distingue acciones buenas y malas en el examen guiado con las maestras</a:t>
                      </a:r>
                      <a:endParaRPr kumimoji="0" lang="es-A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E7E7"/>
                    </a:solidFill>
                  </a:tcPr>
                </a:tc>
              </a:tr>
            </a:tbl>
          </a:graphicData>
        </a:graphic>
      </p:graphicFrame>
      <p:sp>
        <p:nvSpPr>
          <p:cNvPr id="8" name="7 CuadroTexto"/>
          <p:cNvSpPr txBox="1"/>
          <p:nvPr/>
        </p:nvSpPr>
        <p:spPr>
          <a:xfrm>
            <a:off x="395536" y="404664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/>
              <a:t>      componente	           indicador       			3er </a:t>
            </a:r>
            <a:r>
              <a:rPr lang="es-AR" dirty="0"/>
              <a:t>grado </a:t>
            </a:r>
          </a:p>
        </p:txBody>
      </p:sp>
    </p:spTree>
    <p:extLst>
      <p:ext uri="{BB962C8B-B14F-4D97-AF65-F5344CB8AC3E}">
        <p14:creationId xmlns:p14="http://schemas.microsoft.com/office/powerpoint/2010/main" val="38024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LEO\Desktop\backup\Escritorio\imagenes escritorio\2015 septiembre FLACSI y otros\P11007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halkSketch/>
                    </a14:imgEffect>
                    <a14:imgEffect>
                      <a14:brightnessContrast bright="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96552" y="-94369"/>
            <a:ext cx="10081120" cy="755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es-AR" dirty="0" smtClean="0"/>
              <a:t>MCT: hoja de ruta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29208" y="836712"/>
            <a:ext cx="8229600" cy="62646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AR" sz="2400" b="1" dirty="0" smtClean="0"/>
              <a:t>Señala con claridad la propuesta del colegio (lo importante)</a:t>
            </a:r>
            <a:endParaRPr lang="es-AR" sz="2400" b="1" dirty="0"/>
          </a:p>
          <a:p>
            <a:pPr marL="0" indent="0">
              <a:buNone/>
            </a:pPr>
            <a:r>
              <a:rPr lang="es-AR" sz="2400" b="1" dirty="0" smtClean="0"/>
              <a:t>Señala </a:t>
            </a:r>
            <a:r>
              <a:rPr lang="es-AR" sz="2400" b="1" dirty="0"/>
              <a:t>al alumno y su familia</a:t>
            </a:r>
          </a:p>
          <a:p>
            <a:pPr lvl="2">
              <a:buFontTx/>
              <a:buChar char="-"/>
            </a:pPr>
            <a:r>
              <a:rPr lang="es-AR" dirty="0" smtClean="0"/>
              <a:t>Ayuda </a:t>
            </a:r>
            <a:r>
              <a:rPr lang="es-AR" dirty="0"/>
              <a:t>a tomar conciencia de lo que le </a:t>
            </a:r>
            <a:r>
              <a:rPr lang="es-AR" dirty="0" smtClean="0"/>
              <a:t>pasa</a:t>
            </a:r>
          </a:p>
          <a:p>
            <a:pPr lvl="2">
              <a:buFontTx/>
              <a:buChar char="-"/>
            </a:pPr>
            <a:r>
              <a:rPr lang="es-AR" dirty="0" smtClean="0"/>
              <a:t>Tomar conciencia del </a:t>
            </a:r>
            <a:r>
              <a:rPr lang="es-AR" dirty="0"/>
              <a:t>propio </a:t>
            </a:r>
            <a:r>
              <a:rPr lang="es-AR" dirty="0" smtClean="0"/>
              <a:t>proceso</a:t>
            </a:r>
          </a:p>
          <a:p>
            <a:pPr lvl="2">
              <a:buFontTx/>
              <a:buChar char="-"/>
            </a:pPr>
            <a:r>
              <a:rPr lang="es-AR" dirty="0" smtClean="0"/>
              <a:t>Es </a:t>
            </a:r>
            <a:r>
              <a:rPr lang="es-AR" dirty="0"/>
              <a:t>una instancia de formación de la familia </a:t>
            </a:r>
            <a:endParaRPr lang="es-AR" dirty="0" smtClean="0"/>
          </a:p>
          <a:p>
            <a:pPr lvl="2">
              <a:buFontTx/>
              <a:buChar char="-"/>
            </a:pPr>
            <a:endParaRPr lang="es-AR" dirty="0"/>
          </a:p>
          <a:p>
            <a:pPr marL="0" indent="0" algn="ctr">
              <a:buNone/>
            </a:pPr>
            <a:r>
              <a:rPr lang="es-A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alumno es el dueño de su propio proceso</a:t>
            </a:r>
          </a:p>
          <a:p>
            <a:pPr marL="0" indent="0">
              <a:buNone/>
            </a:pPr>
            <a:endParaRPr lang="es-A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s-AR" sz="2400" dirty="0" smtClean="0"/>
          </a:p>
          <a:p>
            <a:pPr marL="0" indent="0">
              <a:buNone/>
            </a:pPr>
            <a:endParaRPr lang="es-AR" sz="2400" dirty="0" smtClean="0"/>
          </a:p>
          <a:p>
            <a:pPr marL="0" indent="0">
              <a:buNone/>
            </a:pPr>
            <a:endParaRPr lang="es-A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s-AR" sz="2400" b="1" dirty="0" smtClean="0">
                <a:solidFill>
                  <a:schemeClr val="bg1"/>
                </a:solidFill>
              </a:rPr>
              <a:t>    </a:t>
            </a:r>
            <a:r>
              <a:rPr lang="es-A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No </a:t>
            </a:r>
            <a:r>
              <a:rPr lang="es-A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excluye a nadie del </a:t>
            </a:r>
            <a:r>
              <a:rPr lang="es-A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colegio</a:t>
            </a:r>
          </a:p>
          <a:p>
            <a:pPr marL="0" indent="0">
              <a:buNone/>
            </a:pPr>
            <a:r>
              <a:rPr lang="es-AR" sz="2400" b="1" dirty="0" smtClean="0">
                <a:solidFill>
                  <a:schemeClr val="bg1"/>
                </a:solidFill>
              </a:rPr>
              <a:t>          </a:t>
            </a:r>
            <a:r>
              <a:rPr lang="es-A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todos tienen que aceptar</a:t>
            </a:r>
            <a:endParaRPr lang="es-AR" sz="2400" dirty="0" smtClean="0"/>
          </a:p>
        </p:txBody>
      </p:sp>
    </p:spTree>
    <p:extLst>
      <p:ext uri="{BB962C8B-B14F-4D97-AF65-F5344CB8AC3E}">
        <p14:creationId xmlns:p14="http://schemas.microsoft.com/office/powerpoint/2010/main" val="15135052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10" r="9596"/>
          <a:stretch/>
        </p:blipFill>
        <p:spPr bwMode="auto">
          <a:xfrm>
            <a:off x="-324544" y="-50626"/>
            <a:ext cx="5510693" cy="7073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63953" y="271582"/>
            <a:ext cx="3779912" cy="6586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2000" b="1" dirty="0">
                <a:solidFill>
                  <a:srgbClr val="CC6600"/>
                </a:solidFill>
              </a:rPr>
              <a:t>La Pastoral Ignaciana debe apostar por impregnar el currículo de la formación total de la persona. </a:t>
            </a:r>
            <a:endParaRPr lang="es-AR" sz="2000" b="1" dirty="0" smtClean="0">
              <a:solidFill>
                <a:srgbClr val="CC6600"/>
              </a:solidFill>
            </a:endParaRPr>
          </a:p>
          <a:p>
            <a:endParaRPr lang="es-AR" sz="1200" b="1" dirty="0" smtClean="0">
              <a:solidFill>
                <a:srgbClr val="CC6600"/>
              </a:solidFill>
            </a:endParaRPr>
          </a:p>
          <a:p>
            <a:r>
              <a:rPr lang="es-AR" sz="2000" b="1" dirty="0" smtClean="0">
                <a:solidFill>
                  <a:srgbClr val="CC6600"/>
                </a:solidFill>
              </a:rPr>
              <a:t>Por </a:t>
            </a:r>
            <a:r>
              <a:rPr lang="es-AR" sz="2000" b="1" dirty="0">
                <a:solidFill>
                  <a:srgbClr val="CC6600"/>
                </a:solidFill>
              </a:rPr>
              <a:t>ello, sigue siendo un reto el que la dimensión de actitudes y valores de las competencias fundamentales para la vida (y no para la productividad) se incluyan en los currículos, tradicionalmente centrados en conceptos y procedimientos. </a:t>
            </a:r>
            <a:endParaRPr lang="es-AR" sz="2000" b="1" dirty="0" smtClean="0">
              <a:solidFill>
                <a:srgbClr val="CC6600"/>
              </a:solidFill>
            </a:endParaRPr>
          </a:p>
          <a:p>
            <a:endParaRPr lang="es-AR" sz="1200" b="1" dirty="0" smtClean="0">
              <a:solidFill>
                <a:srgbClr val="CC6600"/>
              </a:solidFill>
            </a:endParaRPr>
          </a:p>
          <a:p>
            <a:r>
              <a:rPr lang="es-AR" sz="2000" b="1" dirty="0" smtClean="0">
                <a:solidFill>
                  <a:srgbClr val="CC6600"/>
                </a:solidFill>
              </a:rPr>
              <a:t>Un </a:t>
            </a:r>
            <a:r>
              <a:rPr lang="es-AR" sz="2000" b="1" dirty="0">
                <a:solidFill>
                  <a:srgbClr val="CC6600"/>
                </a:solidFill>
              </a:rPr>
              <a:t>colegio con inspiración ignaciana debe buscar descubrir la dimensión humana y cristiana en esos saberes, poniendo en diálogo los contenidos de todas las asignaturas con los del Evangelio. </a:t>
            </a:r>
            <a:endParaRPr lang="es-AR" sz="2000" b="1" dirty="0" smtClean="0">
              <a:solidFill>
                <a:srgbClr val="CC6600"/>
              </a:solidFill>
            </a:endParaRPr>
          </a:p>
          <a:p>
            <a:r>
              <a:rPr lang="es-AR" sz="1600" b="1" dirty="0" smtClean="0">
                <a:solidFill>
                  <a:srgbClr val="CC6600"/>
                </a:solidFill>
              </a:rPr>
              <a:t>                                                 (retos y fines)</a:t>
            </a:r>
            <a:endParaRPr lang="es-AR" sz="1600" b="1" dirty="0">
              <a:solidFill>
                <a:srgbClr val="CC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9246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47" t="16550" r="21125" b="10711"/>
          <a:stretch/>
        </p:blipFill>
        <p:spPr bwMode="auto">
          <a:xfrm>
            <a:off x="0" y="-45108"/>
            <a:ext cx="9522588" cy="6642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213428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" t="44209" r="41092" b="14991"/>
          <a:stretch/>
        </p:blipFill>
        <p:spPr bwMode="auto">
          <a:xfrm>
            <a:off x="-17062" y="620688"/>
            <a:ext cx="9144000" cy="3572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28" t="52820" r="-199" b="23689"/>
          <a:stretch/>
        </p:blipFill>
        <p:spPr bwMode="auto">
          <a:xfrm>
            <a:off x="1940478" y="4365104"/>
            <a:ext cx="7153916" cy="2340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40866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AR" sz="3600" b="1" dirty="0" smtClean="0">
                <a:solidFill>
                  <a:schemeClr val="bg1"/>
                </a:solidFill>
              </a:rPr>
              <a:t>A través del MCT </a:t>
            </a:r>
          </a:p>
          <a:p>
            <a:pPr marL="0" indent="0">
              <a:buNone/>
            </a:pPr>
            <a:endParaRPr lang="es-AR" sz="2800" b="1" dirty="0">
              <a:solidFill>
                <a:schemeClr val="bg1"/>
              </a:solidFill>
            </a:endParaRPr>
          </a:p>
          <a:p>
            <a:r>
              <a:rPr lang="es-AR" sz="2400" b="1" dirty="0" smtClean="0">
                <a:solidFill>
                  <a:schemeClr val="bg1"/>
                </a:solidFill>
              </a:rPr>
              <a:t>La pastoral se pone en el corazón del colegio</a:t>
            </a:r>
          </a:p>
          <a:p>
            <a:endParaRPr lang="es-AR" sz="1800" b="1" dirty="0" smtClean="0">
              <a:solidFill>
                <a:schemeClr val="bg1"/>
              </a:solidFill>
            </a:endParaRPr>
          </a:p>
          <a:p>
            <a:r>
              <a:rPr lang="es-AR" sz="2400" b="1" dirty="0" smtClean="0">
                <a:solidFill>
                  <a:schemeClr val="bg1"/>
                </a:solidFill>
              </a:rPr>
              <a:t>Ayuda sostener </a:t>
            </a:r>
            <a:endParaRPr lang="es-AR" sz="2400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s-AR" sz="2400" b="1" dirty="0">
                <a:solidFill>
                  <a:schemeClr val="bg1"/>
                </a:solidFill>
              </a:rPr>
              <a:t> </a:t>
            </a:r>
            <a:r>
              <a:rPr lang="es-AR" sz="2400" b="1" dirty="0" smtClean="0">
                <a:solidFill>
                  <a:schemeClr val="bg1"/>
                </a:solidFill>
              </a:rPr>
              <a:t>            procesos </a:t>
            </a:r>
            <a:r>
              <a:rPr lang="es-AR" sz="2400" b="1" dirty="0">
                <a:solidFill>
                  <a:schemeClr val="bg1"/>
                </a:solidFill>
              </a:rPr>
              <a:t>de aprendizaje</a:t>
            </a:r>
          </a:p>
          <a:p>
            <a:endParaRPr lang="es-AR" sz="1800" b="1" dirty="0">
              <a:solidFill>
                <a:schemeClr val="bg1"/>
              </a:solidFill>
            </a:endParaRPr>
          </a:p>
          <a:p>
            <a:r>
              <a:rPr lang="es-AR" sz="2400" b="1" dirty="0">
                <a:solidFill>
                  <a:schemeClr val="bg1"/>
                </a:solidFill>
              </a:rPr>
              <a:t>Evita los eventos </a:t>
            </a:r>
            <a:r>
              <a:rPr lang="es-AR" sz="2400" b="1" dirty="0" smtClean="0">
                <a:solidFill>
                  <a:schemeClr val="bg1"/>
                </a:solidFill>
              </a:rPr>
              <a:t>aislados</a:t>
            </a:r>
          </a:p>
          <a:p>
            <a:endParaRPr lang="es-AR" sz="1800" b="1" dirty="0" smtClean="0">
              <a:solidFill>
                <a:schemeClr val="bg1"/>
              </a:solidFill>
            </a:endParaRPr>
          </a:p>
          <a:p>
            <a:r>
              <a:rPr lang="es-AR" sz="2400" b="1" dirty="0" smtClean="0">
                <a:solidFill>
                  <a:schemeClr val="bg1"/>
                </a:solidFill>
              </a:rPr>
              <a:t>Síntesis fe – cultura</a:t>
            </a:r>
          </a:p>
          <a:p>
            <a:endParaRPr lang="es-AR" sz="1800" b="1" dirty="0" smtClean="0">
              <a:solidFill>
                <a:schemeClr val="bg1"/>
              </a:solidFill>
            </a:endParaRPr>
          </a:p>
          <a:p>
            <a:r>
              <a:rPr lang="es-AR" sz="2400" b="1" dirty="0" smtClean="0">
                <a:solidFill>
                  <a:schemeClr val="bg1"/>
                </a:solidFill>
              </a:rPr>
              <a:t>Registra la sistematización de toda la pastoral</a:t>
            </a:r>
          </a:p>
          <a:p>
            <a:endParaRPr lang="es-AR" sz="1600" b="1" dirty="0">
              <a:solidFill>
                <a:schemeClr val="bg1"/>
              </a:solidFill>
            </a:endParaRPr>
          </a:p>
          <a:p>
            <a:r>
              <a:rPr lang="es-AR" sz="2400" b="1" dirty="0" smtClean="0">
                <a:solidFill>
                  <a:schemeClr val="bg1"/>
                </a:solidFill>
              </a:rPr>
              <a:t>Pone de manifiesto la intencionalidad evangelizadora</a:t>
            </a:r>
          </a:p>
          <a:p>
            <a:endParaRPr lang="es-AR" sz="1800" b="1" dirty="0">
              <a:solidFill>
                <a:schemeClr val="bg1"/>
              </a:solidFill>
            </a:endParaRPr>
          </a:p>
          <a:p>
            <a:r>
              <a:rPr lang="es-AR" sz="2400" b="1" dirty="0" smtClean="0">
                <a:solidFill>
                  <a:schemeClr val="bg1"/>
                </a:solidFill>
              </a:rPr>
              <a:t>Obliga a la evaluación – mejora constante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3" t="66884"/>
          <a:stretch/>
        </p:blipFill>
        <p:spPr bwMode="auto">
          <a:xfrm>
            <a:off x="4671726" y="1628801"/>
            <a:ext cx="4199836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8751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-252536" y="-315416"/>
            <a:ext cx="9721080" cy="717341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10" r="9596"/>
          <a:stretch/>
        </p:blipFill>
        <p:spPr bwMode="auto">
          <a:xfrm>
            <a:off x="4067944" y="692696"/>
            <a:ext cx="4258434" cy="5466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44030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37863</TotalTime>
  <Words>2366</Words>
  <Application>Microsoft Office PowerPoint</Application>
  <PresentationFormat>Presentación en pantalla (4:3)</PresentationFormat>
  <Paragraphs>468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42</vt:i4>
      </vt:variant>
    </vt:vector>
  </HeadingPairs>
  <TitlesOfParts>
    <vt:vector size="43" baseType="lpstr">
      <vt:lpstr>Tema de Office</vt:lpstr>
      <vt:lpstr>Presentación de PowerPoint</vt:lpstr>
      <vt:lpstr>Presentación de PowerPoint</vt:lpstr>
      <vt:lpstr>Presentación de PowerPoint</vt:lpstr>
      <vt:lpstr>Proceso de elaboración del MCT      </vt:lpstr>
      <vt:lpstr>Proceso de elaboración del MCT       </vt:lpstr>
      <vt:lpstr>Proceso de elaboración del MCT       </vt:lpstr>
      <vt:lpstr>Presentación de PowerPoint</vt:lpstr>
      <vt:lpstr>Presentación de PowerPoint</vt:lpstr>
      <vt:lpstr>Presentación de PowerPoint</vt:lpstr>
      <vt:lpstr>http://oracion-ignaciana.blogspot.com.ar/ </vt:lpstr>
      <vt:lpstr>Oración ignaciana</vt:lpstr>
      <vt:lpstr>Presentación de PowerPoint</vt:lpstr>
      <vt:lpstr>Compromiso Apostólico</vt:lpstr>
      <vt:lpstr>El MCT muestra lo que falta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Condición de posibilidad Síntesis fe – cultura</vt:lpstr>
      <vt:lpstr>Condición de posibilidad Síntesis fe – cultura</vt:lpstr>
      <vt:lpstr>Condición de posibilidad Síntesis fe – cultura</vt:lpstr>
      <vt:lpstr>Condición de posibilidad Síntesis fe – cultura</vt:lpstr>
      <vt:lpstr>Condición de posibilidad Síntesis fe – cultura</vt:lpstr>
      <vt:lpstr>Condición de posibilidad Síntesis fe – cultura</vt:lpstr>
      <vt:lpstr>Condición de posibilidad Síntesis fe – cultura</vt:lpstr>
      <vt:lpstr>Condición de posibilidad Síntesis fe – cultura</vt:lpstr>
      <vt:lpstr>Presentación de PowerPoint</vt:lpstr>
      <vt:lpstr>evaluación</vt:lpstr>
      <vt:lpstr>Devolución a los padres y alumnos de MCT</vt:lpstr>
      <vt:lpstr>Proceso para calificar</vt:lpstr>
      <vt:lpstr>Presentación de PowerPoint</vt:lpstr>
      <vt:lpstr>MCT: hoja de ruta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MCT mapa de competencias transversales</dc:title>
  <dc:creator>LEO</dc:creator>
  <cp:lastModifiedBy>LEO</cp:lastModifiedBy>
  <cp:revision>119</cp:revision>
  <dcterms:created xsi:type="dcterms:W3CDTF">2016-08-10T21:55:30Z</dcterms:created>
  <dcterms:modified xsi:type="dcterms:W3CDTF">2016-09-07T12:47:30Z</dcterms:modified>
</cp:coreProperties>
</file>