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6" r:id="rId1"/>
  </p:sldMasterIdLst>
  <p:handoutMasterIdLst>
    <p:handoutMasterId r:id="rId18"/>
  </p:handoutMasterIdLst>
  <p:sldIdLst>
    <p:sldId id="256" r:id="rId2"/>
    <p:sldId id="257" r:id="rId3"/>
    <p:sldId id="260" r:id="rId4"/>
    <p:sldId id="259" r:id="rId5"/>
    <p:sldId id="262" r:id="rId6"/>
    <p:sldId id="263" r:id="rId7"/>
    <p:sldId id="264" r:id="rId8"/>
    <p:sldId id="265" r:id="rId9"/>
    <p:sldId id="266" r:id="rId10"/>
    <p:sldId id="267" r:id="rId11"/>
    <p:sldId id="268" r:id="rId12"/>
    <p:sldId id="269" r:id="rId13"/>
    <p:sldId id="270" r:id="rId14"/>
    <p:sldId id="271" r:id="rId15"/>
    <p:sldId id="272" r:id="rId16"/>
    <p:sldId id="27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4621"/>
  </p:normalViewPr>
  <p:slideViewPr>
    <p:cSldViewPr snapToGrid="0" snapToObjects="1">
      <p:cViewPr>
        <p:scale>
          <a:sx n="81" d="100"/>
          <a:sy n="81" d="100"/>
        </p:scale>
        <p:origin x="-276"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BBB33D8-00CF-2B40-94DE-6EFE24354710}" type="datetimeFigureOut">
              <a:rPr lang="es-ES_tradnl" smtClean="0"/>
              <a:t>01/09/2016</a:t>
            </a:fld>
            <a:endParaRPr lang="es-ES_tradnl"/>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F793D8-FBD9-FE43-B7C1-46E54828353F}" type="slidenum">
              <a:rPr lang="es-ES_tradnl" smtClean="0"/>
              <a:t>‹Nº›</a:t>
            </a:fld>
            <a:endParaRPr lang="es-ES_tradnl"/>
          </a:p>
        </p:txBody>
      </p:sp>
    </p:spTree>
    <p:extLst>
      <p:ext uri="{BB962C8B-B14F-4D97-AF65-F5344CB8AC3E}">
        <p14:creationId xmlns:p14="http://schemas.microsoft.com/office/powerpoint/2010/main" val="211807288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s-E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solidFill>
                  <a:srgbClr val="191B0E"/>
                </a:solidFill>
              </a:rPr>
              <a:pPr/>
              <a:t>9/1/2016</a:t>
            </a:fld>
            <a:endParaRPr lang="en-US" dirty="0">
              <a:solidFill>
                <a:srgbClr val="191B0E"/>
              </a:solidFill>
            </a:endParaRP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solidFill>
                <a:srgbClr val="191B0E"/>
              </a:solidFill>
            </a:endParaRP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solidFill>
                  <a:srgbClr val="191B0E"/>
                </a:solidFill>
              </a:rPr>
              <a:pPr/>
              <a:t>‹Nº›</a:t>
            </a:fld>
            <a:endParaRPr lang="en-US" dirty="0">
              <a:solidFill>
                <a:srgbClr val="191B0E"/>
              </a:solidFill>
            </a:endParaRP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59173953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solidFill>
                  <a:srgbClr val="191B0E"/>
                </a:solidFill>
              </a:rPr>
              <a:pPr/>
              <a:t>9/1/2016</a:t>
            </a:fld>
            <a:endParaRPr lang="en-US" dirty="0">
              <a:solidFill>
                <a:srgbClr val="191B0E"/>
              </a:solidFill>
            </a:endParaRPr>
          </a:p>
        </p:txBody>
      </p:sp>
      <p:sp>
        <p:nvSpPr>
          <p:cNvPr id="5" name="Footer Placeholder 4"/>
          <p:cNvSpPr>
            <a:spLocks noGrp="1"/>
          </p:cNvSpPr>
          <p:nvPr>
            <p:ph type="ftr" sz="quarter" idx="11"/>
          </p:nvPr>
        </p:nvSpPr>
        <p:spPr/>
        <p:txBody>
          <a:bodyPr/>
          <a:lstStyle/>
          <a:p>
            <a:endParaRPr lang="en-US" dirty="0">
              <a:solidFill>
                <a:srgbClr val="191B0E"/>
              </a:solidFill>
            </a:endParaRPr>
          </a:p>
        </p:txBody>
      </p:sp>
      <p:sp>
        <p:nvSpPr>
          <p:cNvPr id="6" name="Slide Number Placeholder 5"/>
          <p:cNvSpPr>
            <a:spLocks noGrp="1"/>
          </p:cNvSpPr>
          <p:nvPr>
            <p:ph type="sldNum" sz="quarter" idx="12"/>
          </p:nvPr>
        </p:nvSpPr>
        <p:spPr/>
        <p:txBody>
          <a:bodyPr/>
          <a:lstStyle/>
          <a:p>
            <a:fld id="{69E57DC2-970A-4B3E-BB1C-7A09969E49DF}" type="slidenum">
              <a:rPr lang="en-US" dirty="0">
                <a:solidFill>
                  <a:srgbClr val="191B0E"/>
                </a:solidFill>
              </a:rPr>
              <a:pPr/>
              <a:t>‹Nº›</a:t>
            </a:fld>
            <a:endParaRPr lang="en-US" dirty="0">
              <a:solidFill>
                <a:srgbClr val="191B0E"/>
              </a:solidFill>
            </a:endParaRPr>
          </a:p>
        </p:txBody>
      </p:sp>
    </p:spTree>
    <p:extLst>
      <p:ext uri="{BB962C8B-B14F-4D97-AF65-F5344CB8AC3E}">
        <p14:creationId xmlns:p14="http://schemas.microsoft.com/office/powerpoint/2010/main" val="697242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s-E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solidFill>
                  <a:srgbClr val="191B0E"/>
                </a:solidFill>
              </a:rPr>
              <a:pPr/>
              <a:t>9/1/2016</a:t>
            </a:fld>
            <a:endParaRPr lang="en-US" dirty="0">
              <a:solidFill>
                <a:srgbClr val="191B0E"/>
              </a:solidFill>
            </a:endParaRPr>
          </a:p>
        </p:txBody>
      </p:sp>
      <p:sp>
        <p:nvSpPr>
          <p:cNvPr id="5" name="Footer Placeholder 4"/>
          <p:cNvSpPr>
            <a:spLocks noGrp="1"/>
          </p:cNvSpPr>
          <p:nvPr>
            <p:ph type="ftr" sz="quarter" idx="11"/>
          </p:nvPr>
        </p:nvSpPr>
        <p:spPr/>
        <p:txBody>
          <a:bodyPr/>
          <a:lstStyle/>
          <a:p>
            <a:endParaRPr lang="en-US" dirty="0">
              <a:solidFill>
                <a:srgbClr val="191B0E"/>
              </a:solidFill>
            </a:endParaRPr>
          </a:p>
        </p:txBody>
      </p:sp>
      <p:sp>
        <p:nvSpPr>
          <p:cNvPr id="6" name="Slide Number Placeholder 5"/>
          <p:cNvSpPr>
            <a:spLocks noGrp="1"/>
          </p:cNvSpPr>
          <p:nvPr>
            <p:ph type="sldNum" sz="quarter" idx="12"/>
          </p:nvPr>
        </p:nvSpPr>
        <p:spPr/>
        <p:txBody>
          <a:bodyPr/>
          <a:lstStyle/>
          <a:p>
            <a:fld id="{69E57DC2-970A-4B3E-BB1C-7A09969E49DF}" type="slidenum">
              <a:rPr lang="en-US" dirty="0">
                <a:solidFill>
                  <a:srgbClr val="191B0E"/>
                </a:solidFill>
              </a:rPr>
              <a:pPr/>
              <a:t>‹Nº›</a:t>
            </a:fld>
            <a:endParaRPr lang="en-US" dirty="0">
              <a:solidFill>
                <a:srgbClr val="191B0E"/>
              </a:solidFill>
            </a:endParaRPr>
          </a:p>
        </p:txBody>
      </p:sp>
    </p:spTree>
    <p:extLst>
      <p:ext uri="{BB962C8B-B14F-4D97-AF65-F5344CB8AC3E}">
        <p14:creationId xmlns:p14="http://schemas.microsoft.com/office/powerpoint/2010/main" val="2002463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Click to edit Master title style</a:t>
            </a:r>
            <a:endParaRPr lang="en-US" dirty="0"/>
          </a:p>
        </p:txBody>
      </p:sp>
      <p:sp>
        <p:nvSpPr>
          <p:cNvPr id="3" name="Content Placeholder 2"/>
          <p:cNvSpPr>
            <a:spLocks noGrp="1"/>
          </p:cNvSpPr>
          <p:nvPr>
            <p:ph idx="1"/>
          </p:nvPr>
        </p:nvSpPr>
        <p:spPr/>
        <p:txBody>
          <a:body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solidFill>
                  <a:srgbClr val="191B0E"/>
                </a:solidFill>
              </a:rPr>
              <a:pPr/>
              <a:t>9/1/2016</a:t>
            </a:fld>
            <a:endParaRPr lang="en-US" dirty="0">
              <a:solidFill>
                <a:srgbClr val="191B0E"/>
              </a:solidFill>
            </a:endParaRPr>
          </a:p>
        </p:txBody>
      </p:sp>
      <p:sp>
        <p:nvSpPr>
          <p:cNvPr id="5" name="Footer Placeholder 4"/>
          <p:cNvSpPr>
            <a:spLocks noGrp="1"/>
          </p:cNvSpPr>
          <p:nvPr>
            <p:ph type="ftr" sz="quarter" idx="11"/>
          </p:nvPr>
        </p:nvSpPr>
        <p:spPr/>
        <p:txBody>
          <a:bodyPr/>
          <a:lstStyle/>
          <a:p>
            <a:endParaRPr lang="en-US" dirty="0">
              <a:solidFill>
                <a:srgbClr val="191B0E"/>
              </a:solidFill>
            </a:endParaRPr>
          </a:p>
        </p:txBody>
      </p:sp>
      <p:sp>
        <p:nvSpPr>
          <p:cNvPr id="6" name="Slide Number Placeholder 5"/>
          <p:cNvSpPr>
            <a:spLocks noGrp="1"/>
          </p:cNvSpPr>
          <p:nvPr>
            <p:ph type="sldNum" sz="quarter" idx="12"/>
          </p:nvPr>
        </p:nvSpPr>
        <p:spPr/>
        <p:txBody>
          <a:bodyPr/>
          <a:lstStyle/>
          <a:p>
            <a:fld id="{69E57DC2-970A-4B3E-BB1C-7A09969E49DF}" type="slidenum">
              <a:rPr lang="en-US" dirty="0">
                <a:solidFill>
                  <a:srgbClr val="191B0E"/>
                </a:solidFill>
              </a:rPr>
              <a:pPr/>
              <a:t>‹Nº›</a:t>
            </a:fld>
            <a:endParaRPr lang="en-US" dirty="0">
              <a:solidFill>
                <a:srgbClr val="191B0E"/>
              </a:solidFill>
            </a:endParaRPr>
          </a:p>
        </p:txBody>
      </p:sp>
    </p:spTree>
    <p:extLst>
      <p:ext uri="{BB962C8B-B14F-4D97-AF65-F5344CB8AC3E}">
        <p14:creationId xmlns:p14="http://schemas.microsoft.com/office/powerpoint/2010/main" val="1011156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s-E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solidFill>
                  <a:srgbClr val="EFEDE3"/>
                </a:solidFill>
              </a:rPr>
              <a:pPr/>
              <a:t>9/1/2016</a:t>
            </a:fld>
            <a:endParaRPr lang="en-US" dirty="0">
              <a:solidFill>
                <a:srgbClr val="EFEDE3"/>
              </a:solidFill>
            </a:endParaRP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solidFill>
                <a:srgbClr val="EFEDE3"/>
              </a:solidFill>
            </a:endParaRP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solidFill>
                  <a:srgbClr val="EFEDE3"/>
                </a:solidFill>
              </a:rPr>
              <a:pPr/>
              <a:t>‹Nº›</a:t>
            </a:fld>
            <a:endParaRPr lang="en-US" dirty="0">
              <a:solidFill>
                <a:srgbClr val="EFEDE3"/>
              </a:solidFill>
            </a:endParaRP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71416345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s-E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solidFill>
                  <a:srgbClr val="191B0E"/>
                </a:solidFill>
              </a:rPr>
              <a:pPr/>
              <a:t>9/1/2016</a:t>
            </a:fld>
            <a:endParaRPr lang="en-US" dirty="0">
              <a:solidFill>
                <a:srgbClr val="191B0E"/>
              </a:solidFill>
            </a:endParaRPr>
          </a:p>
        </p:txBody>
      </p:sp>
      <p:sp>
        <p:nvSpPr>
          <p:cNvPr id="6" name="Footer Placeholder 5"/>
          <p:cNvSpPr>
            <a:spLocks noGrp="1"/>
          </p:cNvSpPr>
          <p:nvPr>
            <p:ph type="ftr" sz="quarter" idx="11"/>
          </p:nvPr>
        </p:nvSpPr>
        <p:spPr/>
        <p:txBody>
          <a:bodyPr/>
          <a:lstStyle/>
          <a:p>
            <a:endParaRPr lang="en-US" dirty="0">
              <a:solidFill>
                <a:srgbClr val="191B0E"/>
              </a:solidFill>
            </a:endParaRPr>
          </a:p>
        </p:txBody>
      </p:sp>
      <p:sp>
        <p:nvSpPr>
          <p:cNvPr id="7" name="Slide Number Placeholder 6"/>
          <p:cNvSpPr>
            <a:spLocks noGrp="1"/>
          </p:cNvSpPr>
          <p:nvPr>
            <p:ph type="sldNum" sz="quarter" idx="12"/>
          </p:nvPr>
        </p:nvSpPr>
        <p:spPr/>
        <p:txBody>
          <a:bodyPr/>
          <a:lstStyle/>
          <a:p>
            <a:fld id="{69E57DC2-970A-4B3E-BB1C-7A09969E49DF}" type="slidenum">
              <a:rPr lang="en-US" dirty="0">
                <a:solidFill>
                  <a:srgbClr val="191B0E"/>
                </a:solidFill>
              </a:rPr>
              <a:pPr/>
              <a:t>‹Nº›</a:t>
            </a:fld>
            <a:endParaRPr lang="en-US" dirty="0">
              <a:solidFill>
                <a:srgbClr val="191B0E"/>
              </a:solidFill>
            </a:endParaRPr>
          </a:p>
        </p:txBody>
      </p:sp>
    </p:spTree>
    <p:extLst>
      <p:ext uri="{BB962C8B-B14F-4D97-AF65-F5344CB8AC3E}">
        <p14:creationId xmlns:p14="http://schemas.microsoft.com/office/powerpoint/2010/main" val="2130163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s-E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solidFill>
                  <a:srgbClr val="191B0E"/>
                </a:solidFill>
              </a:rPr>
              <a:pPr/>
              <a:t>9/1/2016</a:t>
            </a:fld>
            <a:endParaRPr lang="en-US" dirty="0">
              <a:solidFill>
                <a:srgbClr val="191B0E"/>
              </a:solidFill>
            </a:endParaRPr>
          </a:p>
        </p:txBody>
      </p:sp>
      <p:sp>
        <p:nvSpPr>
          <p:cNvPr id="8" name="Footer Placeholder 7"/>
          <p:cNvSpPr>
            <a:spLocks noGrp="1"/>
          </p:cNvSpPr>
          <p:nvPr>
            <p:ph type="ftr" sz="quarter" idx="11"/>
          </p:nvPr>
        </p:nvSpPr>
        <p:spPr/>
        <p:txBody>
          <a:bodyPr/>
          <a:lstStyle/>
          <a:p>
            <a:endParaRPr lang="en-US" dirty="0">
              <a:solidFill>
                <a:srgbClr val="191B0E"/>
              </a:solidFill>
            </a:endParaRPr>
          </a:p>
        </p:txBody>
      </p:sp>
      <p:sp>
        <p:nvSpPr>
          <p:cNvPr id="9" name="Slide Number Placeholder 8"/>
          <p:cNvSpPr>
            <a:spLocks noGrp="1"/>
          </p:cNvSpPr>
          <p:nvPr>
            <p:ph type="sldNum" sz="quarter" idx="12"/>
          </p:nvPr>
        </p:nvSpPr>
        <p:spPr/>
        <p:txBody>
          <a:bodyPr/>
          <a:lstStyle/>
          <a:p>
            <a:fld id="{69E57DC2-970A-4B3E-BB1C-7A09969E49DF}" type="slidenum">
              <a:rPr lang="en-US" dirty="0">
                <a:solidFill>
                  <a:srgbClr val="191B0E"/>
                </a:solidFill>
              </a:rPr>
              <a:pPr/>
              <a:t>‹Nº›</a:t>
            </a:fld>
            <a:endParaRPr lang="en-US" dirty="0">
              <a:solidFill>
                <a:srgbClr val="191B0E"/>
              </a:solidFill>
            </a:endParaRPr>
          </a:p>
        </p:txBody>
      </p:sp>
    </p:spTree>
    <p:extLst>
      <p:ext uri="{BB962C8B-B14F-4D97-AF65-F5344CB8AC3E}">
        <p14:creationId xmlns:p14="http://schemas.microsoft.com/office/powerpoint/2010/main" val="855031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solidFill>
                  <a:srgbClr val="191B0E"/>
                </a:solidFill>
              </a:rPr>
              <a:pPr/>
              <a:t>9/1/2016</a:t>
            </a:fld>
            <a:endParaRPr lang="en-US" dirty="0">
              <a:solidFill>
                <a:srgbClr val="191B0E"/>
              </a:solidFill>
            </a:endParaRPr>
          </a:p>
        </p:txBody>
      </p:sp>
      <p:sp>
        <p:nvSpPr>
          <p:cNvPr id="4" name="Footer Placeholder 3"/>
          <p:cNvSpPr>
            <a:spLocks noGrp="1"/>
          </p:cNvSpPr>
          <p:nvPr>
            <p:ph type="ftr" sz="quarter" idx="11"/>
          </p:nvPr>
        </p:nvSpPr>
        <p:spPr/>
        <p:txBody>
          <a:bodyPr/>
          <a:lstStyle/>
          <a:p>
            <a:endParaRPr lang="en-US" dirty="0">
              <a:solidFill>
                <a:srgbClr val="191B0E"/>
              </a:solidFill>
            </a:endParaRPr>
          </a:p>
        </p:txBody>
      </p:sp>
      <p:sp>
        <p:nvSpPr>
          <p:cNvPr id="5" name="Slide Number Placeholder 4"/>
          <p:cNvSpPr>
            <a:spLocks noGrp="1"/>
          </p:cNvSpPr>
          <p:nvPr>
            <p:ph type="sldNum" sz="quarter" idx="12"/>
          </p:nvPr>
        </p:nvSpPr>
        <p:spPr/>
        <p:txBody>
          <a:bodyPr/>
          <a:lstStyle/>
          <a:p>
            <a:fld id="{69E57DC2-970A-4B3E-BB1C-7A09969E49DF}" type="slidenum">
              <a:rPr lang="en-US" dirty="0">
                <a:solidFill>
                  <a:srgbClr val="191B0E"/>
                </a:solidFill>
              </a:rPr>
              <a:pPr/>
              <a:t>‹Nº›</a:t>
            </a:fld>
            <a:endParaRPr lang="en-US" dirty="0">
              <a:solidFill>
                <a:srgbClr val="191B0E"/>
              </a:solidFill>
            </a:endParaRPr>
          </a:p>
        </p:txBody>
      </p:sp>
    </p:spTree>
    <p:extLst>
      <p:ext uri="{BB962C8B-B14F-4D97-AF65-F5344CB8AC3E}">
        <p14:creationId xmlns:p14="http://schemas.microsoft.com/office/powerpoint/2010/main" val="1467312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solidFill>
                  <a:srgbClr val="191B0E"/>
                </a:solidFill>
              </a:rPr>
              <a:pPr/>
              <a:t>9/1/2016</a:t>
            </a:fld>
            <a:endParaRPr lang="en-US" dirty="0">
              <a:solidFill>
                <a:srgbClr val="191B0E"/>
              </a:solidFill>
            </a:endParaRPr>
          </a:p>
        </p:txBody>
      </p:sp>
      <p:sp>
        <p:nvSpPr>
          <p:cNvPr id="3" name="Footer Placeholder 2"/>
          <p:cNvSpPr>
            <a:spLocks noGrp="1"/>
          </p:cNvSpPr>
          <p:nvPr>
            <p:ph type="ftr" sz="quarter" idx="11"/>
          </p:nvPr>
        </p:nvSpPr>
        <p:spPr/>
        <p:txBody>
          <a:bodyPr/>
          <a:lstStyle/>
          <a:p>
            <a:endParaRPr lang="en-US" dirty="0">
              <a:solidFill>
                <a:srgbClr val="191B0E"/>
              </a:solidFill>
            </a:endParaRPr>
          </a:p>
        </p:txBody>
      </p:sp>
      <p:sp>
        <p:nvSpPr>
          <p:cNvPr id="4" name="Slide Number Placeholder 3"/>
          <p:cNvSpPr>
            <a:spLocks noGrp="1"/>
          </p:cNvSpPr>
          <p:nvPr>
            <p:ph type="sldNum" sz="quarter" idx="12"/>
          </p:nvPr>
        </p:nvSpPr>
        <p:spPr/>
        <p:txBody>
          <a:bodyPr/>
          <a:lstStyle/>
          <a:p>
            <a:fld id="{69E57DC2-970A-4B3E-BB1C-7A09969E49DF}" type="slidenum">
              <a:rPr lang="en-US" dirty="0">
                <a:solidFill>
                  <a:srgbClr val="191B0E"/>
                </a:solidFill>
              </a:rPr>
              <a:pPr/>
              <a:t>‹Nº›</a:t>
            </a:fld>
            <a:endParaRPr lang="en-US" dirty="0">
              <a:solidFill>
                <a:srgbClr val="191B0E"/>
              </a:solidFill>
            </a:endParaRPr>
          </a:p>
        </p:txBody>
      </p:sp>
    </p:spTree>
    <p:extLst>
      <p:ext uri="{BB962C8B-B14F-4D97-AF65-F5344CB8AC3E}">
        <p14:creationId xmlns:p14="http://schemas.microsoft.com/office/powerpoint/2010/main" val="1090922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s-E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solidFill>
                  <a:srgbClr val="191B0E"/>
                </a:solidFill>
              </a:rPr>
              <a:pPr/>
              <a:t>9/1/2016</a:t>
            </a:fld>
            <a:endParaRPr lang="en-US" dirty="0">
              <a:solidFill>
                <a:srgbClr val="191B0E"/>
              </a:solidFill>
            </a:endParaRP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solidFill>
                <a:srgbClr val="191B0E"/>
              </a:solidFill>
            </a:endParaRP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solidFill>
                  <a:srgbClr val="191B0E"/>
                </a:solidFill>
              </a:rPr>
              <a:pPr/>
              <a:t>‹Nº›</a:t>
            </a:fld>
            <a:endParaRPr lang="en-US" dirty="0">
              <a:solidFill>
                <a:srgbClr val="191B0E"/>
              </a:solidFill>
            </a:endParaRP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1317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s-E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Drag picture to placeholder or click icon to add</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solidFill>
                  <a:srgbClr val="191B0E"/>
                </a:solidFill>
              </a:rPr>
              <a:pPr/>
              <a:t>9/1/2016</a:t>
            </a:fld>
            <a:endParaRPr lang="en-US" dirty="0">
              <a:solidFill>
                <a:srgbClr val="191B0E"/>
              </a:solidFill>
            </a:endParaRP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solidFill>
                <a:srgbClr val="191B0E"/>
              </a:solidFill>
            </a:endParaRP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solidFill>
                  <a:srgbClr val="191B0E"/>
                </a:solidFill>
              </a:rPr>
              <a:pPr/>
              <a:t>‹Nº›</a:t>
            </a:fld>
            <a:endParaRPr lang="en-US" dirty="0">
              <a:solidFill>
                <a:srgbClr val="191B0E"/>
              </a:solidFill>
            </a:endParaRP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93111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s-E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pPr defTabSz="457200"/>
            <a:fld id="{87DE6118-2437-4B30-8E3C-4D2BE6020583}" type="datetimeFigureOut">
              <a:rPr lang="en-US" dirty="0">
                <a:solidFill>
                  <a:srgbClr val="191B0E"/>
                </a:solidFill>
              </a:rPr>
              <a:pPr defTabSz="457200"/>
              <a:t>9/1/2016</a:t>
            </a:fld>
            <a:endParaRPr lang="en-US" dirty="0">
              <a:solidFill>
                <a:srgbClr val="191B0E"/>
              </a:solidFill>
            </a:endParaRP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pPr defTabSz="457200"/>
            <a:endParaRPr lang="en-US" dirty="0">
              <a:solidFill>
                <a:srgbClr val="191B0E"/>
              </a:solidFill>
            </a:endParaRP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pPr defTabSz="457200"/>
            <a:fld id="{69E57DC2-970A-4B3E-BB1C-7A09969E49DF}" type="slidenum">
              <a:rPr lang="en-US" dirty="0">
                <a:solidFill>
                  <a:srgbClr val="191B0E"/>
                </a:solidFill>
              </a:rPr>
              <a:pPr defTabSz="457200"/>
              <a:t>‹Nº›</a:t>
            </a:fld>
            <a:endParaRPr lang="en-US" dirty="0">
              <a:solidFill>
                <a:srgbClr val="191B0E"/>
              </a:solidFill>
            </a:endParaRP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06377918"/>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TBZCxu5lFHA"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s-ES_tradnl" sz="4400" b="1" dirty="0" smtClean="0"/>
              <a:t>La Pastoral en el Corazón de la Excelencia Humana</a:t>
            </a:r>
            <a:endParaRPr lang="es-ES_tradnl" sz="4400" b="1" dirty="0"/>
          </a:p>
        </p:txBody>
      </p:sp>
      <p:sp>
        <p:nvSpPr>
          <p:cNvPr id="3" name="Subtitle 2"/>
          <p:cNvSpPr>
            <a:spLocks noGrp="1"/>
          </p:cNvSpPr>
          <p:nvPr>
            <p:ph type="subTitle" idx="1"/>
          </p:nvPr>
        </p:nvSpPr>
        <p:spPr/>
        <p:txBody>
          <a:bodyPr>
            <a:normAutofit fontScale="92500" lnSpcReduction="10000"/>
          </a:bodyPr>
          <a:lstStyle/>
          <a:p>
            <a:r>
              <a:rPr lang="es-ES_tradnl" dirty="0" smtClean="0"/>
              <a:t>José A. Mesa SJ</a:t>
            </a:r>
          </a:p>
          <a:p>
            <a:r>
              <a:rPr lang="es-ES_tradnl" dirty="0" smtClean="0"/>
              <a:t>Secretario de Educación </a:t>
            </a:r>
          </a:p>
          <a:p>
            <a:r>
              <a:rPr lang="es-ES_tradnl" dirty="0" smtClean="0"/>
              <a:t>Compañía de Jesús </a:t>
            </a:r>
            <a:endParaRPr lang="es-ES_tradnl" dirty="0"/>
          </a:p>
        </p:txBody>
      </p:sp>
    </p:spTree>
    <p:extLst>
      <p:ext uri="{BB962C8B-B14F-4D97-AF65-F5344CB8AC3E}">
        <p14:creationId xmlns:p14="http://schemas.microsoft.com/office/powerpoint/2010/main" val="653219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 </a:t>
            </a:r>
            <a:r>
              <a:rPr lang="en-US" dirty="0" err="1" smtClean="0"/>
              <a:t>Examen</a:t>
            </a:r>
            <a:r>
              <a:rPr lang="en-US" dirty="0" smtClean="0"/>
              <a:t> de </a:t>
            </a:r>
            <a:r>
              <a:rPr lang="en-US" dirty="0" err="1" smtClean="0"/>
              <a:t>Conciencia</a:t>
            </a:r>
            <a:r>
              <a:rPr lang="en-US" dirty="0" smtClean="0"/>
              <a:t> – </a:t>
            </a:r>
            <a:r>
              <a:rPr lang="en-US" dirty="0" err="1" smtClean="0"/>
              <a:t>Una</a:t>
            </a:r>
            <a:r>
              <a:rPr lang="en-US" dirty="0" smtClean="0"/>
              <a:t> gran </a:t>
            </a:r>
            <a:r>
              <a:rPr lang="en-US" dirty="0" err="1" smtClean="0"/>
              <a:t>herramienta</a:t>
            </a:r>
            <a:r>
              <a:rPr lang="is-IS" smtClean="0"/>
              <a:t>…</a:t>
            </a:r>
            <a:endParaRPr lang="en-US" dirty="0"/>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smtClean="0"/>
          </a:p>
          <a:p>
            <a:pPr marL="0" indent="0">
              <a:buNone/>
            </a:pPr>
            <a:endParaRPr lang="en-US" dirty="0"/>
          </a:p>
          <a:p>
            <a:pPr marL="0" indent="0">
              <a:buNone/>
            </a:pPr>
            <a:r>
              <a:rPr lang="en-US" dirty="0">
                <a:hlinkClick r:id="rId2"/>
              </a:rPr>
              <a:t>https://</a:t>
            </a:r>
            <a:r>
              <a:rPr lang="en-US" dirty="0" smtClean="0">
                <a:hlinkClick r:id="rId2"/>
              </a:rPr>
              <a:t>www.youtube.com/watch?v=TBZCxu5lFHA</a:t>
            </a:r>
            <a:endParaRPr lang="en-US" dirty="0" smtClean="0"/>
          </a:p>
          <a:p>
            <a:pPr marL="0" indent="0">
              <a:buNone/>
            </a:pPr>
            <a:endParaRPr lang="en-US"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7962319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60132"/>
            <a:ext cx="9601200" cy="1387366"/>
          </a:xfrm>
        </p:spPr>
        <p:txBody>
          <a:bodyPr/>
          <a:lstStyle/>
          <a:p>
            <a:r>
              <a:rPr lang="es-ES_tradnl" dirty="0" smtClean="0"/>
              <a:t>Una Tipología de Escuelas Católica</a:t>
            </a:r>
            <a:br>
              <a:rPr lang="es-ES_tradnl" dirty="0" smtClean="0"/>
            </a:br>
            <a:r>
              <a:rPr lang="es-ES_tradnl" dirty="0" smtClean="0"/>
              <a:t>La Escuela Monologa</a:t>
            </a:r>
            <a:endParaRPr lang="es-ES_tradnl" dirty="0"/>
          </a:p>
        </p:txBody>
      </p:sp>
      <p:sp>
        <p:nvSpPr>
          <p:cNvPr id="3" name="Content Placeholder 2"/>
          <p:cNvSpPr>
            <a:spLocks noGrp="1"/>
          </p:cNvSpPr>
          <p:nvPr>
            <p:ph idx="1"/>
          </p:nvPr>
        </p:nvSpPr>
        <p:spPr>
          <a:xfrm>
            <a:off x="1371600" y="2088930"/>
            <a:ext cx="9601200" cy="3778469"/>
          </a:xfrm>
        </p:spPr>
        <p:txBody>
          <a:bodyPr>
            <a:normAutofit/>
          </a:bodyPr>
          <a:lstStyle/>
          <a:p>
            <a:r>
              <a:rPr lang="es-ES_tradnl" sz="3200" dirty="0" smtClean="0"/>
              <a:t>Máxima identidad Cristiana – Mínima solidaridad</a:t>
            </a:r>
          </a:p>
          <a:p>
            <a:r>
              <a:rPr lang="es-ES_tradnl" sz="3200" dirty="0" smtClean="0"/>
              <a:t>Gran énfasis en la identidad católica </a:t>
            </a:r>
          </a:p>
          <a:p>
            <a:r>
              <a:rPr lang="es-ES_tradnl" sz="3200" dirty="0" smtClean="0"/>
              <a:t>Promueve una visión tradicional, de gueto: así somos y tenemos la verdad</a:t>
            </a:r>
          </a:p>
          <a:p>
            <a:r>
              <a:rPr lang="es-ES_tradnl" sz="3200" dirty="0" smtClean="0"/>
              <a:t>Al que no le guste</a:t>
            </a:r>
            <a:r>
              <a:rPr lang="is-IS" sz="3200" dirty="0" smtClean="0"/>
              <a:t>… </a:t>
            </a:r>
            <a:endParaRPr lang="es-ES_tradnl" sz="3200" dirty="0"/>
          </a:p>
        </p:txBody>
      </p:sp>
    </p:spTree>
    <p:extLst>
      <p:ext uri="{BB962C8B-B14F-4D97-AF65-F5344CB8AC3E}">
        <p14:creationId xmlns:p14="http://schemas.microsoft.com/office/powerpoint/2010/main" val="1637871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796159"/>
          </a:xfrm>
        </p:spPr>
        <p:txBody>
          <a:bodyPr/>
          <a:lstStyle/>
          <a:p>
            <a:r>
              <a:rPr lang="en-US" dirty="0" smtClean="0"/>
              <a:t>La </a:t>
            </a:r>
            <a:r>
              <a:rPr lang="en-US" dirty="0" err="1" smtClean="0"/>
              <a:t>Escuela</a:t>
            </a:r>
            <a:r>
              <a:rPr lang="en-US" dirty="0" smtClean="0"/>
              <a:t> </a:t>
            </a:r>
            <a:r>
              <a:rPr lang="en-US" dirty="0"/>
              <a:t>S</a:t>
            </a:r>
            <a:r>
              <a:rPr lang="en-US" dirty="0" smtClean="0"/>
              <a:t>in Color</a:t>
            </a:r>
            <a:endParaRPr lang="en-US" dirty="0"/>
          </a:p>
        </p:txBody>
      </p:sp>
      <p:sp>
        <p:nvSpPr>
          <p:cNvPr id="3" name="Content Placeholder 2"/>
          <p:cNvSpPr>
            <a:spLocks noGrp="1"/>
          </p:cNvSpPr>
          <p:nvPr>
            <p:ph idx="1"/>
          </p:nvPr>
        </p:nvSpPr>
        <p:spPr>
          <a:xfrm>
            <a:off x="1371600" y="1576873"/>
            <a:ext cx="9601200" cy="4290527"/>
          </a:xfrm>
        </p:spPr>
        <p:txBody>
          <a:bodyPr>
            <a:normAutofit/>
          </a:bodyPr>
          <a:lstStyle/>
          <a:p>
            <a:r>
              <a:rPr lang="es-ES_tradnl" sz="2800" dirty="0" smtClean="0"/>
              <a:t>Mínima identidad cristiana</a:t>
            </a:r>
          </a:p>
          <a:p>
            <a:r>
              <a:rPr lang="es-ES_tradnl" sz="2800" dirty="0" smtClean="0"/>
              <a:t>Mínima solidaridad</a:t>
            </a:r>
          </a:p>
          <a:p>
            <a:r>
              <a:rPr lang="es-ES_tradnl" sz="2800" dirty="0" smtClean="0"/>
              <a:t>Responde a una escuela secularizada y pluralista</a:t>
            </a:r>
          </a:p>
          <a:p>
            <a:r>
              <a:rPr lang="es-ES_tradnl" sz="2800" dirty="0" smtClean="0"/>
              <a:t>La religión no hace parte del espacio publico</a:t>
            </a:r>
          </a:p>
          <a:p>
            <a:r>
              <a:rPr lang="es-ES_tradnl" sz="2800" dirty="0" smtClean="0"/>
              <a:t>La escuela es neutral en lo religioso – esta formación le corresponde a la familia</a:t>
            </a:r>
          </a:p>
          <a:p>
            <a:r>
              <a:rPr lang="es-ES_tradnl" sz="2800" dirty="0" smtClean="0"/>
              <a:t>Visión estrecha de la ética: no hacerle daño a los demás</a:t>
            </a:r>
            <a:endParaRPr lang="es-ES_tradnl" sz="2800" dirty="0"/>
          </a:p>
        </p:txBody>
      </p:sp>
    </p:spTree>
    <p:extLst>
      <p:ext uri="{BB962C8B-B14F-4D97-AF65-F5344CB8AC3E}">
        <p14:creationId xmlns:p14="http://schemas.microsoft.com/office/powerpoint/2010/main" val="1646970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938048"/>
          </a:xfrm>
        </p:spPr>
        <p:txBody>
          <a:bodyPr/>
          <a:lstStyle/>
          <a:p>
            <a:r>
              <a:rPr lang="en-US" dirty="0" smtClean="0"/>
              <a:t>La </a:t>
            </a:r>
            <a:r>
              <a:rPr lang="en-US" dirty="0" err="1" smtClean="0"/>
              <a:t>Escuela</a:t>
            </a:r>
            <a:r>
              <a:rPr lang="en-US" dirty="0" smtClean="0"/>
              <a:t> </a:t>
            </a:r>
            <a:r>
              <a:rPr lang="en-US" dirty="0" err="1" smtClean="0"/>
              <a:t>Colorida</a:t>
            </a:r>
            <a:endParaRPr lang="en-US" dirty="0"/>
          </a:p>
        </p:txBody>
      </p:sp>
      <p:sp>
        <p:nvSpPr>
          <p:cNvPr id="3" name="Content Placeholder 2"/>
          <p:cNvSpPr>
            <a:spLocks noGrp="1"/>
          </p:cNvSpPr>
          <p:nvPr>
            <p:ph idx="1"/>
          </p:nvPr>
        </p:nvSpPr>
        <p:spPr>
          <a:xfrm>
            <a:off x="1371600" y="1686909"/>
            <a:ext cx="9601200" cy="4947155"/>
          </a:xfrm>
        </p:spPr>
        <p:txBody>
          <a:bodyPr>
            <a:noAutofit/>
          </a:bodyPr>
          <a:lstStyle/>
          <a:p>
            <a:r>
              <a:rPr lang="es-ES_tradnl" sz="2800" dirty="0" smtClean="0"/>
              <a:t>Mínima identidad cristiana</a:t>
            </a:r>
          </a:p>
          <a:p>
            <a:r>
              <a:rPr lang="es-ES_tradnl" sz="2800" dirty="0" smtClean="0"/>
              <a:t>Máxima solidaridad</a:t>
            </a:r>
          </a:p>
          <a:p>
            <a:r>
              <a:rPr lang="es-ES_tradnl" sz="2800" dirty="0" smtClean="0"/>
              <a:t>En un contexto secularizado y pluralista la salida es una visión social solidaria y comprometida</a:t>
            </a:r>
          </a:p>
          <a:p>
            <a:r>
              <a:rPr lang="es-ES_tradnl" sz="2800" dirty="0" smtClean="0"/>
              <a:t>Solidaridad es fundamental pero la identidad cristiana muy secundaria…</a:t>
            </a:r>
          </a:p>
          <a:p>
            <a:r>
              <a:rPr lang="es-ES_tradnl" sz="2800" dirty="0" smtClean="0"/>
              <a:t>Propone una posición neutral-pluralista</a:t>
            </a:r>
          </a:p>
          <a:p>
            <a:r>
              <a:rPr lang="es-ES_tradnl" sz="2800" dirty="0" smtClean="0"/>
              <a:t>Una opción preferencial por la fe católica se ve como amenaza a la solidaridad</a:t>
            </a:r>
            <a:endParaRPr lang="es-ES_tradnl" sz="2800" dirty="0"/>
          </a:p>
        </p:txBody>
      </p:sp>
    </p:spTree>
    <p:extLst>
      <p:ext uri="{BB962C8B-B14F-4D97-AF65-F5344CB8AC3E}">
        <p14:creationId xmlns:p14="http://schemas.microsoft.com/office/powerpoint/2010/main" val="1266859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890752"/>
          </a:xfrm>
        </p:spPr>
        <p:txBody>
          <a:bodyPr/>
          <a:lstStyle/>
          <a:p>
            <a:r>
              <a:rPr lang="es-ES_tradnl" dirty="0" smtClean="0"/>
              <a:t>La Escuela Dialógica</a:t>
            </a:r>
            <a:endParaRPr lang="es-ES_tradnl" dirty="0"/>
          </a:p>
        </p:txBody>
      </p:sp>
      <p:sp>
        <p:nvSpPr>
          <p:cNvPr id="3" name="Content Placeholder 2"/>
          <p:cNvSpPr>
            <a:spLocks noGrp="1"/>
          </p:cNvSpPr>
          <p:nvPr>
            <p:ph idx="1"/>
          </p:nvPr>
        </p:nvSpPr>
        <p:spPr>
          <a:xfrm>
            <a:off x="1371599" y="1576551"/>
            <a:ext cx="10412963" cy="4992199"/>
          </a:xfrm>
        </p:spPr>
        <p:txBody>
          <a:bodyPr>
            <a:normAutofit/>
          </a:bodyPr>
          <a:lstStyle/>
          <a:p>
            <a:r>
              <a:rPr lang="es-ES_tradnl" sz="2400" dirty="0" smtClean="0"/>
              <a:t>Máxima identidad católica</a:t>
            </a:r>
          </a:p>
          <a:p>
            <a:r>
              <a:rPr lang="es-ES_tradnl" sz="2400" dirty="0" smtClean="0"/>
              <a:t>Máxima solidaridad</a:t>
            </a:r>
          </a:p>
          <a:p>
            <a:r>
              <a:rPr lang="es-ES_tradnl" sz="2400" dirty="0" smtClean="0"/>
              <a:t>Es una escuela católica es un medio cultural y religioso pluralista</a:t>
            </a:r>
          </a:p>
          <a:p>
            <a:r>
              <a:rPr lang="es-ES_tradnl" sz="2400" dirty="0" smtClean="0"/>
              <a:t>Se enfatiza la inspiración católica pero se dialoga con otros</a:t>
            </a:r>
          </a:p>
          <a:p>
            <a:r>
              <a:rPr lang="es-ES_tradnl" sz="2400" dirty="0" smtClean="0"/>
              <a:t>Una opción preferencial </a:t>
            </a:r>
            <a:r>
              <a:rPr lang="es-ES_tradnl" sz="2400" dirty="0"/>
              <a:t>p</a:t>
            </a:r>
            <a:r>
              <a:rPr lang="es-ES_tradnl" sz="2400" dirty="0" smtClean="0"/>
              <a:t>or el mensaje católico</a:t>
            </a:r>
          </a:p>
          <a:p>
            <a:r>
              <a:rPr lang="es-ES_tradnl" sz="2400" dirty="0" smtClean="0"/>
              <a:t>“En medio de la pluralidad, se busca ser católico y al ser católico se vive en la pluralidad</a:t>
            </a:r>
          </a:p>
          <a:p>
            <a:r>
              <a:rPr lang="es-ES_tradnl" sz="2400" dirty="0" smtClean="0"/>
              <a:t>Se educa a todos desde la perspectiva católica en dialogo con otros </a:t>
            </a:r>
          </a:p>
          <a:p>
            <a:r>
              <a:rPr lang="es-ES_tradnl" sz="2400" dirty="0" smtClean="0"/>
              <a:t>Florece tanto la identidad católica como la solidaridad y el respeto a otros</a:t>
            </a:r>
            <a:endParaRPr lang="es-ES_tradnl" sz="2400" dirty="0"/>
          </a:p>
        </p:txBody>
      </p:sp>
    </p:spTree>
    <p:extLst>
      <p:ext uri="{BB962C8B-B14F-4D97-AF65-F5344CB8AC3E}">
        <p14:creationId xmlns:p14="http://schemas.microsoft.com/office/powerpoint/2010/main" val="408595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284584"/>
          </a:xfrm>
        </p:spPr>
        <p:txBody>
          <a:bodyPr>
            <a:normAutofit fontScale="90000"/>
          </a:bodyPr>
          <a:lstStyle/>
          <a:p>
            <a:endParaRPr lang="es-ES_tradnl" dirty="0"/>
          </a:p>
        </p:txBody>
      </p:sp>
      <p:sp>
        <p:nvSpPr>
          <p:cNvPr id="3" name="Content Placeholder 2"/>
          <p:cNvSpPr>
            <a:spLocks noGrp="1"/>
          </p:cNvSpPr>
          <p:nvPr>
            <p:ph idx="1"/>
          </p:nvPr>
        </p:nvSpPr>
        <p:spPr>
          <a:xfrm>
            <a:off x="1371600" y="1306286"/>
            <a:ext cx="9601200" cy="4561114"/>
          </a:xfrm>
        </p:spPr>
        <p:txBody>
          <a:bodyPr>
            <a:noAutofit/>
          </a:bodyPr>
          <a:lstStyle/>
          <a:p>
            <a:pPr marL="0" indent="0">
              <a:buNone/>
            </a:pPr>
            <a:r>
              <a:rPr lang="es-ES_tradnl" sz="5400" dirty="0" smtClean="0"/>
              <a:t>¡¡SIN UNA PASTORAL FUERTE, BIEN ORGANIZADA, EVALUADA, NO ES POSIBLE LA EXCELENCIA HUMANA QUE BUSCAMOS!!</a:t>
            </a:r>
            <a:endParaRPr lang="es-ES_tradnl" sz="5400" dirty="0"/>
          </a:p>
        </p:txBody>
      </p:sp>
    </p:spTree>
    <p:extLst>
      <p:ext uri="{BB962C8B-B14F-4D97-AF65-F5344CB8AC3E}">
        <p14:creationId xmlns:p14="http://schemas.microsoft.com/office/powerpoint/2010/main" val="970982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IMPLICA:</a:t>
            </a:r>
            <a:endParaRPr lang="es-ES_tradnl" dirty="0"/>
          </a:p>
        </p:txBody>
      </p:sp>
      <p:sp>
        <p:nvSpPr>
          <p:cNvPr id="3" name="Content Placeholder 2"/>
          <p:cNvSpPr>
            <a:spLocks noGrp="1"/>
          </p:cNvSpPr>
          <p:nvPr>
            <p:ph idx="1"/>
          </p:nvPr>
        </p:nvSpPr>
        <p:spPr>
          <a:noFill/>
        </p:spPr>
        <p:txBody>
          <a:bodyPr/>
          <a:lstStyle/>
          <a:p>
            <a:pPr marL="457200" indent="-457200">
              <a:buFont typeface="+mj-lt"/>
              <a:buAutoNum type="arabicPeriod"/>
            </a:pPr>
            <a:r>
              <a:rPr lang="es-ES_tradnl" dirty="0" smtClean="0"/>
              <a:t>Profesionalismo</a:t>
            </a:r>
          </a:p>
          <a:p>
            <a:pPr marL="457200" indent="-457200">
              <a:buFont typeface="+mj-lt"/>
              <a:buAutoNum type="arabicPeriod"/>
            </a:pPr>
            <a:r>
              <a:rPr lang="es-ES_tradnl" dirty="0" smtClean="0"/>
              <a:t>Mucha Fe</a:t>
            </a:r>
          </a:p>
          <a:p>
            <a:pPr marL="457200" indent="-457200">
              <a:buFont typeface="+mj-lt"/>
              <a:buAutoNum type="arabicPeriod"/>
            </a:pPr>
            <a:r>
              <a:rPr lang="es-ES_tradnl" dirty="0" smtClean="0"/>
              <a:t>Trabajo duro</a:t>
            </a:r>
          </a:p>
          <a:p>
            <a:pPr marL="457200" indent="-457200">
              <a:buFont typeface="+mj-lt"/>
              <a:buAutoNum type="arabicPeriod"/>
            </a:pPr>
            <a:r>
              <a:rPr lang="es-ES_tradnl" dirty="0" smtClean="0"/>
              <a:t>Escucha – Discernimiento</a:t>
            </a:r>
          </a:p>
          <a:p>
            <a:pPr marL="457200" indent="-457200">
              <a:buFont typeface="+mj-lt"/>
              <a:buAutoNum type="arabicPeriod"/>
            </a:pPr>
            <a:r>
              <a:rPr lang="es-ES_tradnl" dirty="0" err="1" smtClean="0"/>
              <a:t>Evaluaci</a:t>
            </a:r>
            <a:r>
              <a:rPr lang="es-ES" dirty="0" err="1" smtClean="0"/>
              <a:t>ón</a:t>
            </a:r>
            <a:endParaRPr lang="es-ES" dirty="0" smtClean="0"/>
          </a:p>
          <a:p>
            <a:pPr marL="457200" indent="-457200">
              <a:buFont typeface="+mj-lt"/>
              <a:buAutoNum type="arabicPeriod"/>
            </a:pPr>
            <a:r>
              <a:rPr lang="es-ES" dirty="0" smtClean="0"/>
              <a:t>Creatividad</a:t>
            </a:r>
          </a:p>
          <a:p>
            <a:pPr marL="457200" indent="-457200">
              <a:buFont typeface="+mj-lt"/>
              <a:buAutoNum type="arabicPeriod"/>
            </a:pPr>
            <a:r>
              <a:rPr lang="es-ES" b="1" dirty="0" smtClean="0"/>
              <a:t>Trabajo en red local, regional, global</a:t>
            </a:r>
            <a:endParaRPr lang="es-ES_tradnl" b="1" dirty="0" smtClean="0"/>
          </a:p>
          <a:p>
            <a:pPr marL="457200" indent="-457200">
              <a:buFont typeface="+mj-lt"/>
              <a:buAutoNum type="arabicPeriod"/>
            </a:pPr>
            <a:endParaRPr lang="es-ES_tradnl" dirty="0"/>
          </a:p>
        </p:txBody>
      </p:sp>
    </p:spTree>
    <p:extLst>
      <p:ext uri="{BB962C8B-B14F-4D97-AF65-F5344CB8AC3E}">
        <p14:creationId xmlns:p14="http://schemas.microsoft.com/office/powerpoint/2010/main" val="1417167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Composición de Lugar: Una Tradición Viva</a:t>
            </a:r>
            <a:endParaRPr lang="es-ES_tradnl" dirty="0"/>
          </a:p>
        </p:txBody>
      </p:sp>
      <p:sp>
        <p:nvSpPr>
          <p:cNvPr id="3" name="Content Placeholder 2"/>
          <p:cNvSpPr>
            <a:spLocks noGrp="1"/>
          </p:cNvSpPr>
          <p:nvPr>
            <p:ph idx="1"/>
          </p:nvPr>
        </p:nvSpPr>
        <p:spPr>
          <a:xfrm>
            <a:off x="1371600" y="2285999"/>
            <a:ext cx="9601200" cy="4335517"/>
          </a:xfrm>
        </p:spPr>
        <p:txBody>
          <a:bodyPr>
            <a:noAutofit/>
          </a:bodyPr>
          <a:lstStyle/>
          <a:p>
            <a:r>
              <a:rPr lang="es-ES_tradnl" sz="2800" dirty="0" smtClean="0"/>
              <a:t>Nuestra TRADICIÓN es ser fieles a nuestra experiencia de Dios.</a:t>
            </a:r>
          </a:p>
          <a:p>
            <a:r>
              <a:rPr lang="es-ES_tradnl" sz="2800" dirty="0" smtClean="0"/>
              <a:t>Un Dios siempre mayor, un Dios que trabaja en la historia</a:t>
            </a:r>
          </a:p>
          <a:p>
            <a:r>
              <a:rPr lang="es-ES_tradnl" sz="2800" dirty="0" smtClean="0"/>
              <a:t>Nuestra tradición no es hacer lo que hicimos hace 400 años… o 200 años o 20 años atrás.</a:t>
            </a:r>
          </a:p>
          <a:p>
            <a:r>
              <a:rPr lang="es-ES_tradnl" sz="2800" dirty="0" smtClean="0"/>
              <a:t>Creemos en una fidelidad creativa pues el contexto cambia y Dios está actuando en él .</a:t>
            </a:r>
          </a:p>
          <a:p>
            <a:r>
              <a:rPr lang="es-ES_tradnl" sz="2800" dirty="0" smtClean="0"/>
              <a:t>Que significa esto para la Pastoral?</a:t>
            </a:r>
            <a:endParaRPr lang="es-ES_tradnl" sz="2800" dirty="0"/>
          </a:p>
        </p:txBody>
      </p:sp>
    </p:spTree>
    <p:extLst>
      <p:ext uri="{BB962C8B-B14F-4D97-AF65-F5344CB8AC3E}">
        <p14:creationId xmlns:p14="http://schemas.microsoft.com/office/powerpoint/2010/main" val="1926084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024759"/>
          </a:xfrm>
        </p:spPr>
        <p:txBody>
          <a:bodyPr/>
          <a:lstStyle/>
          <a:p>
            <a:r>
              <a:rPr lang="en-US" dirty="0" err="1" smtClean="0"/>
              <a:t>Congregación</a:t>
            </a:r>
            <a:r>
              <a:rPr lang="en-US" dirty="0" smtClean="0"/>
              <a:t> General 34</a:t>
            </a:r>
            <a:endParaRPr lang="en-US" dirty="0"/>
          </a:p>
        </p:txBody>
      </p:sp>
      <p:sp>
        <p:nvSpPr>
          <p:cNvPr id="3" name="Content Placeholder 2"/>
          <p:cNvSpPr>
            <a:spLocks noGrp="1"/>
          </p:cNvSpPr>
          <p:nvPr>
            <p:ph idx="1"/>
          </p:nvPr>
        </p:nvSpPr>
        <p:spPr>
          <a:xfrm>
            <a:off x="1371600" y="1639614"/>
            <a:ext cx="9601200" cy="4887310"/>
          </a:xfrm>
        </p:spPr>
        <p:txBody>
          <a:bodyPr>
            <a:normAutofit/>
          </a:bodyPr>
          <a:lstStyle/>
          <a:p>
            <a:pPr lvl="0"/>
            <a:r>
              <a:rPr lang="en-US" sz="3600" dirty="0" smtClean="0"/>
              <a:t></a:t>
            </a:r>
            <a:r>
              <a:rPr lang="es-ES_tradnl" sz="3600" i="1" dirty="0" smtClean="0"/>
              <a:t>“...fronteras y límites no son obstáculos sino desafíos... Lo nuestro es </a:t>
            </a:r>
            <a:r>
              <a:rPr lang="es-ES_tradnl" sz="3600" b="1" i="1" dirty="0" smtClean="0"/>
              <a:t>santa audacia</a:t>
            </a:r>
            <a:r>
              <a:rPr lang="es-ES_tradnl" sz="3600" i="1" dirty="0" smtClean="0"/>
              <a:t>, cierta agresividad apostólica típica de nuestro modo de proceder” - </a:t>
            </a:r>
            <a:r>
              <a:rPr lang="es-ES_tradnl" sz="3600" dirty="0" smtClean="0"/>
              <a:t>CG 34, D26, #27 </a:t>
            </a:r>
          </a:p>
          <a:p>
            <a:r>
              <a:rPr lang="es-ES_tradnl" sz="3600" dirty="0" smtClean="0"/>
              <a:t>“Pero para esto necesitamos una imaginación y creatividad inmensas- una apertura a otras maneras de ser, sentir y relacionarse.” – </a:t>
            </a:r>
            <a:r>
              <a:rPr lang="es-ES_tradnl" sz="3600" dirty="0" err="1" smtClean="0"/>
              <a:t>Nicolas</a:t>
            </a:r>
            <a:r>
              <a:rPr lang="es-ES_tradnl" sz="3600" dirty="0" smtClean="0"/>
              <a:t>, </a:t>
            </a:r>
            <a:r>
              <a:rPr lang="es-ES_tradnl" sz="3600" dirty="0" err="1" smtClean="0"/>
              <a:t>Mexico</a:t>
            </a:r>
            <a:endParaRPr lang="es-ES_tradnl" sz="3600" dirty="0" smtClean="0"/>
          </a:p>
          <a:p>
            <a:endParaRPr lang="en-US" sz="3600" dirty="0"/>
          </a:p>
        </p:txBody>
      </p:sp>
    </p:spTree>
    <p:extLst>
      <p:ext uri="{BB962C8B-B14F-4D97-AF65-F5344CB8AC3E}">
        <p14:creationId xmlns:p14="http://schemas.microsoft.com/office/powerpoint/2010/main" val="37622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 </a:t>
            </a:r>
            <a:r>
              <a:rPr lang="en-US" dirty="0" err="1" smtClean="0"/>
              <a:t>Nuestro</a:t>
            </a:r>
            <a:r>
              <a:rPr lang="en-US" dirty="0" smtClean="0"/>
              <a:t>: La </a:t>
            </a:r>
            <a:r>
              <a:rPr lang="en-US" dirty="0" err="1" smtClean="0"/>
              <a:t>Espiritualidad</a:t>
            </a:r>
            <a:r>
              <a:rPr lang="en-US" dirty="0" smtClean="0"/>
              <a:t> </a:t>
            </a:r>
            <a:r>
              <a:rPr lang="en-US" dirty="0" err="1" smtClean="0"/>
              <a:t>Ignaciana</a:t>
            </a:r>
            <a:endParaRPr lang="en-US" dirty="0"/>
          </a:p>
        </p:txBody>
      </p:sp>
      <p:sp>
        <p:nvSpPr>
          <p:cNvPr id="3" name="Content Placeholder 2"/>
          <p:cNvSpPr>
            <a:spLocks noGrp="1"/>
          </p:cNvSpPr>
          <p:nvPr>
            <p:ph idx="1"/>
          </p:nvPr>
        </p:nvSpPr>
        <p:spPr>
          <a:xfrm>
            <a:off x="1371600" y="1497724"/>
            <a:ext cx="9601200" cy="5044966"/>
          </a:xfrm>
        </p:spPr>
        <p:txBody>
          <a:bodyPr>
            <a:normAutofit/>
          </a:bodyPr>
          <a:lstStyle/>
          <a:p>
            <a:pPr marL="514350" indent="-514350">
              <a:buFont typeface="+mj-lt"/>
              <a:buAutoNum type="arabicPeriod"/>
            </a:pPr>
            <a:r>
              <a:rPr lang="es-ES_tradnl" sz="2400" dirty="0" smtClean="0"/>
              <a:t>Para nosotros todo empieza por la invitación de Dios a San Ignacio de Loyola</a:t>
            </a:r>
          </a:p>
          <a:p>
            <a:pPr marL="514350" indent="-514350">
              <a:buFont typeface="+mj-lt"/>
              <a:buAutoNum type="arabicPeriod"/>
            </a:pPr>
            <a:r>
              <a:rPr lang="es-ES_tradnl" sz="2400" dirty="0" smtClean="0"/>
              <a:t>San Ignacio sintió que Dios lo transformaba, lo purificaba, lo salvaba, lo liberaba…</a:t>
            </a:r>
          </a:p>
          <a:p>
            <a:pPr marL="514350" indent="-514350">
              <a:buFont typeface="+mj-lt"/>
              <a:buAutoNum type="arabicPeriod"/>
            </a:pPr>
            <a:r>
              <a:rPr lang="es-ES_tradnl" sz="2400" dirty="0" smtClean="0"/>
              <a:t>Dios trabaja en el mundo y quiere liberarnos, quiere vernos felices</a:t>
            </a:r>
          </a:p>
          <a:p>
            <a:pPr marL="514350" indent="-514350">
              <a:buFont typeface="+mj-lt"/>
              <a:buAutoNum type="arabicPeriod"/>
            </a:pPr>
            <a:r>
              <a:rPr lang="es-ES_tradnl" sz="2400" dirty="0" smtClean="0"/>
              <a:t>Es una espiritualidad basada en la confianza, la libertad y que sucede en la interioridad</a:t>
            </a:r>
          </a:p>
          <a:p>
            <a:pPr marL="514350" indent="-514350">
              <a:buFont typeface="+mj-lt"/>
              <a:buAutoNum type="arabicPeriod"/>
            </a:pPr>
            <a:r>
              <a:rPr lang="es-ES_tradnl" sz="2400" dirty="0" smtClean="0"/>
              <a:t>Nos lanza hacia los otros… hacia la acción</a:t>
            </a:r>
          </a:p>
          <a:p>
            <a:pPr marL="514350" indent="-514350">
              <a:buFont typeface="+mj-lt"/>
              <a:buAutoNum type="arabicPeriod"/>
            </a:pPr>
            <a:r>
              <a:rPr lang="es-ES_tradnl" sz="2400" dirty="0" smtClean="0"/>
              <a:t>Vieron en la educación formal una posibilidad de ayudar a las personas para que Dios pudiera hacer SU trabajo…</a:t>
            </a:r>
          </a:p>
          <a:p>
            <a:pPr marL="0" marR="0" lvl="0" indent="0" defTabSz="914400" eaLnBrk="1" fontAlgn="auto" latinLnBrk="0" hangingPunct="1">
              <a:lnSpc>
                <a:spcPct val="100000"/>
              </a:lnSpc>
              <a:spcBef>
                <a:spcPts val="0"/>
              </a:spcBef>
              <a:spcAft>
                <a:spcPts val="0"/>
              </a:spcAft>
              <a:buClrTx/>
              <a:buSzTx/>
              <a:buFontTx/>
              <a:buNone/>
              <a:tabLst/>
              <a:defRPr/>
            </a:pPr>
            <a:endParaRPr lang="es-ES_tradnl" dirty="0"/>
          </a:p>
        </p:txBody>
      </p:sp>
    </p:spTree>
    <p:extLst>
      <p:ext uri="{BB962C8B-B14F-4D97-AF65-F5344CB8AC3E}">
        <p14:creationId xmlns:p14="http://schemas.microsoft.com/office/powerpoint/2010/main" val="1660629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57655"/>
            <a:ext cx="9601200" cy="1592317"/>
          </a:xfrm>
        </p:spPr>
        <p:txBody>
          <a:bodyPr>
            <a:normAutofit/>
          </a:bodyPr>
          <a:lstStyle/>
          <a:p>
            <a:r>
              <a:rPr lang="en-US" dirty="0" err="1" smtClean="0"/>
              <a:t>Discerniendo</a:t>
            </a:r>
            <a:r>
              <a:rPr lang="en-US" dirty="0" smtClean="0"/>
              <a:t> </a:t>
            </a:r>
            <a:r>
              <a:rPr lang="en-US" dirty="0" err="1" smtClean="0"/>
              <a:t>nuestro</a:t>
            </a:r>
            <a:r>
              <a:rPr lang="en-US" dirty="0" smtClean="0"/>
              <a:t> </a:t>
            </a:r>
            <a:r>
              <a:rPr lang="en-US" dirty="0" err="1" smtClean="0"/>
              <a:t>Servico</a:t>
            </a:r>
            <a:r>
              <a:rPr lang="en-US" dirty="0" smtClean="0"/>
              <a:t> </a:t>
            </a:r>
            <a:r>
              <a:rPr lang="en-US" dirty="0" err="1" smtClean="0"/>
              <a:t>Apostólico</a:t>
            </a:r>
            <a:r>
              <a:rPr lang="en-US" dirty="0" smtClean="0"/>
              <a:t> en Pastoral</a:t>
            </a:r>
            <a:endParaRPr lang="en-US" dirty="0"/>
          </a:p>
        </p:txBody>
      </p:sp>
      <p:sp>
        <p:nvSpPr>
          <p:cNvPr id="3" name="Content Placeholder 2"/>
          <p:cNvSpPr>
            <a:spLocks noGrp="1"/>
          </p:cNvSpPr>
          <p:nvPr>
            <p:ph idx="1"/>
          </p:nvPr>
        </p:nvSpPr>
        <p:spPr>
          <a:xfrm>
            <a:off x="1981200" y="1828800"/>
            <a:ext cx="8229600" cy="4666774"/>
          </a:xfrm>
        </p:spPr>
        <p:txBody>
          <a:bodyPr>
            <a:noAutofit/>
          </a:bodyPr>
          <a:lstStyle/>
          <a:p>
            <a:pPr marL="514350" indent="-514350">
              <a:buFont typeface="+mj-lt"/>
              <a:buAutoNum type="arabicPeriod"/>
            </a:pPr>
            <a:r>
              <a:rPr lang="en-US" sz="2400" dirty="0" smtClean="0"/>
              <a:t>¿</a:t>
            </a:r>
            <a:r>
              <a:rPr lang="en-US" sz="2400" dirty="0" err="1" smtClean="0"/>
              <a:t>Cómo</a:t>
            </a:r>
            <a:r>
              <a:rPr lang="en-US" sz="2400" dirty="0" smtClean="0"/>
              <a:t> </a:t>
            </a:r>
            <a:r>
              <a:rPr lang="en-US" sz="2400" dirty="0" err="1" smtClean="0"/>
              <a:t>podemos</a:t>
            </a:r>
            <a:r>
              <a:rPr lang="en-US" sz="2400" dirty="0" smtClean="0"/>
              <a:t> hoy </a:t>
            </a:r>
            <a:r>
              <a:rPr lang="en-US" sz="2400" dirty="0" err="1" smtClean="0"/>
              <a:t>acompañar</a:t>
            </a:r>
            <a:r>
              <a:rPr lang="en-US" sz="2400" dirty="0" smtClean="0"/>
              <a:t> a los </a:t>
            </a:r>
            <a:r>
              <a:rPr lang="en-US" sz="2400" dirty="0" err="1" smtClean="0"/>
              <a:t>estudiantes</a:t>
            </a:r>
            <a:r>
              <a:rPr lang="en-US" sz="2400" dirty="0" smtClean="0"/>
              <a:t> en </a:t>
            </a:r>
            <a:r>
              <a:rPr lang="en-US" sz="2400" dirty="0" err="1" smtClean="0"/>
              <a:t>su</a:t>
            </a:r>
            <a:r>
              <a:rPr lang="en-US" sz="2400" dirty="0" smtClean="0"/>
              <a:t> </a:t>
            </a:r>
            <a:r>
              <a:rPr lang="en-US" sz="2400" dirty="0" err="1" smtClean="0"/>
              <a:t>fe</a:t>
            </a:r>
            <a:r>
              <a:rPr lang="en-US" sz="2400" dirty="0" smtClean="0"/>
              <a:t>?</a:t>
            </a:r>
          </a:p>
          <a:p>
            <a:pPr marL="514350" indent="-514350">
              <a:buFont typeface="+mj-lt"/>
              <a:buAutoNum type="arabicPeriod"/>
            </a:pPr>
            <a:r>
              <a:rPr lang="en-US" sz="2400" dirty="0" smtClean="0"/>
              <a:t>¿</a:t>
            </a:r>
            <a:r>
              <a:rPr lang="en-US" sz="2400" dirty="0" err="1" smtClean="0"/>
              <a:t>Qué</a:t>
            </a:r>
            <a:r>
              <a:rPr lang="en-US" sz="2400" dirty="0" smtClean="0"/>
              <a:t> </a:t>
            </a:r>
            <a:r>
              <a:rPr lang="en-US" sz="2400" dirty="0" err="1" smtClean="0"/>
              <a:t>clase</a:t>
            </a:r>
            <a:r>
              <a:rPr lang="en-US" sz="2400" dirty="0" smtClean="0"/>
              <a:t> de </a:t>
            </a:r>
            <a:r>
              <a:rPr lang="en-US" sz="2400" dirty="0" err="1" smtClean="0"/>
              <a:t>estructuras</a:t>
            </a:r>
            <a:r>
              <a:rPr lang="en-US" sz="2400" dirty="0" smtClean="0"/>
              <a:t> y </a:t>
            </a:r>
            <a:r>
              <a:rPr lang="en-US" sz="2400" dirty="0" err="1" smtClean="0"/>
              <a:t>programas</a:t>
            </a:r>
            <a:r>
              <a:rPr lang="en-US" sz="2400" dirty="0" smtClean="0"/>
              <a:t> </a:t>
            </a:r>
            <a:r>
              <a:rPr lang="en-US" sz="2400" dirty="0" err="1" smtClean="0"/>
              <a:t>necesitamos</a:t>
            </a:r>
            <a:r>
              <a:rPr lang="en-US" sz="2400" dirty="0" smtClean="0"/>
              <a:t> </a:t>
            </a:r>
            <a:r>
              <a:rPr lang="en-US" sz="2400" dirty="0" err="1" smtClean="0"/>
              <a:t>para</a:t>
            </a:r>
            <a:r>
              <a:rPr lang="en-US" sz="2400" dirty="0" smtClean="0"/>
              <a:t> </a:t>
            </a:r>
            <a:r>
              <a:rPr lang="en-US" sz="2400" dirty="0" err="1" smtClean="0"/>
              <a:t>una</a:t>
            </a:r>
            <a:r>
              <a:rPr lang="en-US" sz="2400" dirty="0" smtClean="0"/>
              <a:t> pastoral </a:t>
            </a:r>
            <a:r>
              <a:rPr lang="en-US" sz="2400" dirty="0" err="1" smtClean="0"/>
              <a:t>dinámica</a:t>
            </a:r>
            <a:r>
              <a:rPr lang="en-US" sz="2400" dirty="0" smtClean="0"/>
              <a:t> y </a:t>
            </a:r>
            <a:r>
              <a:rPr lang="en-US" sz="2400" dirty="0" err="1" smtClean="0"/>
              <a:t>renovada</a:t>
            </a:r>
            <a:r>
              <a:rPr lang="en-US" sz="2400" dirty="0" smtClean="0"/>
              <a:t>?</a:t>
            </a:r>
          </a:p>
          <a:p>
            <a:pPr marL="514350" indent="-514350">
              <a:buFont typeface="+mj-lt"/>
              <a:buAutoNum type="arabicPeriod"/>
            </a:pPr>
            <a:r>
              <a:rPr lang="en-US" sz="2400" dirty="0" smtClean="0"/>
              <a:t>¿</a:t>
            </a:r>
            <a:r>
              <a:rPr lang="en-US" sz="2400" dirty="0" err="1" smtClean="0"/>
              <a:t>Cómo</a:t>
            </a:r>
            <a:r>
              <a:rPr lang="en-US" sz="2400" dirty="0" smtClean="0"/>
              <a:t> </a:t>
            </a:r>
            <a:r>
              <a:rPr lang="en-US" sz="2400" dirty="0" err="1" smtClean="0"/>
              <a:t>está</a:t>
            </a:r>
            <a:r>
              <a:rPr lang="en-US" sz="2400" dirty="0" smtClean="0"/>
              <a:t> Dios </a:t>
            </a:r>
            <a:r>
              <a:rPr lang="en-US" sz="2400" dirty="0" err="1" smtClean="0"/>
              <a:t>trabajando</a:t>
            </a:r>
            <a:r>
              <a:rPr lang="en-US" sz="2400" dirty="0" smtClean="0"/>
              <a:t> en </a:t>
            </a:r>
            <a:r>
              <a:rPr lang="en-US" sz="2400" dirty="0" err="1" smtClean="0"/>
              <a:t>este</a:t>
            </a:r>
            <a:r>
              <a:rPr lang="en-US" sz="2400" dirty="0" smtClean="0"/>
              <a:t> </a:t>
            </a:r>
            <a:r>
              <a:rPr lang="en-US" sz="2400" dirty="0" err="1" smtClean="0"/>
              <a:t>momento</a:t>
            </a:r>
            <a:r>
              <a:rPr lang="en-US" sz="2400" dirty="0" smtClean="0"/>
              <a:t> </a:t>
            </a:r>
            <a:r>
              <a:rPr lang="en-US" sz="2400" dirty="0" err="1" smtClean="0"/>
              <a:t>complejo</a:t>
            </a:r>
            <a:r>
              <a:rPr lang="en-US" sz="2400" dirty="0" smtClean="0"/>
              <a:t> de </a:t>
            </a:r>
            <a:r>
              <a:rPr lang="en-US" sz="2400" dirty="0" err="1" smtClean="0"/>
              <a:t>nuestra</a:t>
            </a:r>
            <a:r>
              <a:rPr lang="en-US" sz="2400" dirty="0" smtClean="0"/>
              <a:t> </a:t>
            </a:r>
            <a:r>
              <a:rPr lang="en-US" sz="2400" dirty="0" err="1" smtClean="0"/>
              <a:t>historia</a:t>
            </a:r>
            <a:r>
              <a:rPr lang="en-US" sz="2400" dirty="0" smtClean="0"/>
              <a:t>?</a:t>
            </a:r>
          </a:p>
          <a:p>
            <a:pPr marL="514350" indent="-514350">
              <a:buFont typeface="+mj-lt"/>
              <a:buAutoNum type="arabicPeriod"/>
            </a:pPr>
            <a:r>
              <a:rPr lang="en-US" sz="2400" dirty="0" smtClean="0"/>
              <a:t>¿</a:t>
            </a:r>
            <a:r>
              <a:rPr lang="en-US" sz="2400" dirty="0" err="1" smtClean="0"/>
              <a:t>Cómo</a:t>
            </a:r>
            <a:r>
              <a:rPr lang="en-US" sz="2400" dirty="0" smtClean="0"/>
              <a:t> </a:t>
            </a:r>
            <a:r>
              <a:rPr lang="en-US" sz="2400" dirty="0" err="1" smtClean="0"/>
              <a:t>podemos</a:t>
            </a:r>
            <a:r>
              <a:rPr lang="en-US" sz="2400" dirty="0" smtClean="0"/>
              <a:t> </a:t>
            </a:r>
            <a:r>
              <a:rPr lang="en-US" sz="2400" dirty="0" err="1" smtClean="0"/>
              <a:t>planear</a:t>
            </a:r>
            <a:r>
              <a:rPr lang="en-US" sz="2400" dirty="0" smtClean="0"/>
              <a:t> y </a:t>
            </a:r>
            <a:r>
              <a:rPr lang="en-US" sz="2400" dirty="0" err="1" smtClean="0"/>
              <a:t>evaluar</a:t>
            </a:r>
            <a:r>
              <a:rPr lang="en-US" sz="2400" dirty="0" smtClean="0"/>
              <a:t> </a:t>
            </a:r>
            <a:r>
              <a:rPr lang="en-US" sz="2400" dirty="0" err="1" smtClean="0"/>
              <a:t>mejor</a:t>
            </a:r>
            <a:r>
              <a:rPr lang="en-US" sz="2400" dirty="0" smtClean="0"/>
              <a:t> </a:t>
            </a:r>
            <a:r>
              <a:rPr lang="en-US" sz="2400" dirty="0" err="1" smtClean="0"/>
              <a:t>nuestro</a:t>
            </a:r>
            <a:r>
              <a:rPr lang="en-US" sz="2400" dirty="0" smtClean="0"/>
              <a:t> </a:t>
            </a:r>
            <a:r>
              <a:rPr lang="en-US" sz="2400" dirty="0" err="1" smtClean="0"/>
              <a:t>trabajo</a:t>
            </a:r>
            <a:r>
              <a:rPr lang="en-US" sz="2400" dirty="0" smtClean="0"/>
              <a:t>?</a:t>
            </a:r>
          </a:p>
          <a:p>
            <a:pPr marL="514350" indent="-514350">
              <a:buFont typeface="+mj-lt"/>
              <a:buAutoNum type="arabicPeriod"/>
            </a:pPr>
            <a:r>
              <a:rPr lang="en-US" sz="2400" dirty="0" smtClean="0"/>
              <a:t>¿</a:t>
            </a:r>
            <a:r>
              <a:rPr lang="en-US" sz="2400" dirty="0" err="1" smtClean="0"/>
              <a:t>Somos</a:t>
            </a:r>
            <a:r>
              <a:rPr lang="en-US" sz="2400" dirty="0" smtClean="0"/>
              <a:t> </a:t>
            </a:r>
            <a:r>
              <a:rPr lang="en-US" sz="2400" dirty="0" err="1" smtClean="0"/>
              <a:t>profesionales</a:t>
            </a:r>
            <a:r>
              <a:rPr lang="en-US" sz="2400" dirty="0" smtClean="0"/>
              <a:t> en </a:t>
            </a:r>
            <a:r>
              <a:rPr lang="en-US" sz="2400" dirty="0" err="1" smtClean="0"/>
              <a:t>nuestro</a:t>
            </a:r>
            <a:r>
              <a:rPr lang="en-US" sz="2400" dirty="0" smtClean="0"/>
              <a:t> </a:t>
            </a:r>
            <a:r>
              <a:rPr lang="en-US" sz="2400" dirty="0" err="1" smtClean="0"/>
              <a:t>trabajo</a:t>
            </a:r>
            <a:r>
              <a:rPr lang="en-US" sz="2400" dirty="0" smtClean="0"/>
              <a:t>?</a:t>
            </a:r>
          </a:p>
          <a:p>
            <a:pPr marL="514350" indent="-514350">
              <a:buFont typeface="+mj-lt"/>
              <a:buAutoNum type="arabicPeriod"/>
            </a:pPr>
            <a:r>
              <a:rPr lang="en-US" sz="2400" dirty="0" smtClean="0"/>
              <a:t>¿</a:t>
            </a:r>
            <a:r>
              <a:rPr lang="en-US" sz="2400" dirty="0" err="1" smtClean="0"/>
              <a:t>Cuáles</a:t>
            </a:r>
            <a:r>
              <a:rPr lang="en-US" sz="2400" dirty="0" smtClean="0"/>
              <a:t> son los </a:t>
            </a:r>
            <a:r>
              <a:rPr lang="en-US" sz="2400" dirty="0" err="1" smtClean="0"/>
              <a:t>nuevos</a:t>
            </a:r>
            <a:r>
              <a:rPr lang="en-US" sz="2400" dirty="0" smtClean="0"/>
              <a:t> </a:t>
            </a:r>
            <a:r>
              <a:rPr lang="en-US" sz="2400" dirty="0" err="1" smtClean="0"/>
              <a:t>signos</a:t>
            </a:r>
            <a:r>
              <a:rPr lang="en-US" sz="2400" dirty="0" smtClean="0"/>
              <a:t> de </a:t>
            </a:r>
            <a:r>
              <a:rPr lang="en-US" sz="2400" dirty="0" err="1" smtClean="0"/>
              <a:t>nuestro</a:t>
            </a:r>
            <a:r>
              <a:rPr lang="en-US" sz="2400" dirty="0" smtClean="0"/>
              <a:t> </a:t>
            </a:r>
            <a:r>
              <a:rPr lang="en-US" sz="2400" dirty="0" err="1" smtClean="0"/>
              <a:t>tiempo</a:t>
            </a:r>
            <a:r>
              <a:rPr lang="en-US" sz="2400" dirty="0" smtClean="0"/>
              <a:t>?</a:t>
            </a:r>
          </a:p>
          <a:p>
            <a:pPr marL="514350" indent="-514350">
              <a:buFont typeface="+mj-lt"/>
              <a:buAutoNum type="arabicPeriod"/>
            </a:pPr>
            <a:r>
              <a:rPr lang="en-US" sz="2400" dirty="0" smtClean="0"/>
              <a:t>¿</a:t>
            </a:r>
            <a:r>
              <a:rPr lang="en-US" sz="2400" dirty="0" err="1" smtClean="0"/>
              <a:t>Cómo</a:t>
            </a:r>
            <a:r>
              <a:rPr lang="en-US" sz="2400" dirty="0" smtClean="0"/>
              <a:t> </a:t>
            </a:r>
            <a:r>
              <a:rPr lang="en-US" sz="2400" dirty="0" err="1" smtClean="0"/>
              <a:t>podemos</a:t>
            </a:r>
            <a:r>
              <a:rPr lang="en-US" sz="2400" dirty="0" smtClean="0"/>
              <a:t> </a:t>
            </a:r>
            <a:r>
              <a:rPr lang="en-US" sz="2400" dirty="0" err="1" smtClean="0"/>
              <a:t>utilizar</a:t>
            </a:r>
            <a:r>
              <a:rPr lang="en-US" sz="2400" dirty="0" smtClean="0"/>
              <a:t> </a:t>
            </a:r>
            <a:r>
              <a:rPr lang="en-US" sz="2400" dirty="0" err="1" smtClean="0"/>
              <a:t>mejor</a:t>
            </a:r>
            <a:r>
              <a:rPr lang="en-US" sz="2400" dirty="0" smtClean="0"/>
              <a:t> </a:t>
            </a:r>
            <a:r>
              <a:rPr lang="en-US" sz="2400" dirty="0" err="1" smtClean="0"/>
              <a:t>nuestra</a:t>
            </a:r>
            <a:r>
              <a:rPr lang="en-US" sz="2400" dirty="0" smtClean="0"/>
              <a:t> </a:t>
            </a:r>
            <a:r>
              <a:rPr lang="en-US" sz="2400" dirty="0" err="1" smtClean="0"/>
              <a:t>creatividad</a:t>
            </a:r>
            <a:r>
              <a:rPr lang="en-US" sz="2400" dirty="0" smtClean="0"/>
              <a:t> e </a:t>
            </a:r>
            <a:r>
              <a:rPr lang="en-US" sz="2400" dirty="0" err="1" smtClean="0"/>
              <a:t>imaginación</a:t>
            </a:r>
            <a:r>
              <a:rPr lang="en-US" sz="2400" dirty="0" smtClean="0"/>
              <a:t>?</a:t>
            </a:r>
          </a:p>
        </p:txBody>
      </p:sp>
    </p:spTree>
    <p:extLst>
      <p:ext uri="{BB962C8B-B14F-4D97-AF65-F5344CB8AC3E}">
        <p14:creationId xmlns:p14="http://schemas.microsoft.com/office/powerpoint/2010/main" val="3253624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772510"/>
          </a:xfrm>
        </p:spPr>
        <p:txBody>
          <a:bodyPr/>
          <a:lstStyle/>
          <a:p>
            <a:r>
              <a:rPr lang="en-US" dirty="0" smtClean="0"/>
              <a:t>SIPEI: 2014</a:t>
            </a:r>
            <a:endParaRPr lang="en-US" dirty="0"/>
          </a:p>
        </p:txBody>
      </p:sp>
      <p:sp>
        <p:nvSpPr>
          <p:cNvPr id="3" name="Content Placeholder 2"/>
          <p:cNvSpPr>
            <a:spLocks noGrp="1"/>
          </p:cNvSpPr>
          <p:nvPr>
            <p:ph idx="1"/>
          </p:nvPr>
        </p:nvSpPr>
        <p:spPr>
          <a:xfrm>
            <a:off x="1371600" y="1568669"/>
            <a:ext cx="9601200" cy="4298731"/>
          </a:xfrm>
        </p:spPr>
        <p:txBody>
          <a:bodyPr/>
          <a:lstStyle/>
          <a:p>
            <a:r>
              <a:rPr lang="es-ES" dirty="0"/>
              <a:t>En todo el mundo, la educación se encuentra en una encrucijada como resultado de los cambios extraordinarios en la sociedad que nacen de la globalización, el abismo cada vez más amplio entre los ricos y los pobres, las innovaciones tecnológicas, los cambios en las familias y las nuevas búsquedas de paz e igualdad.</a:t>
            </a:r>
            <a:endParaRPr lang="en-US" dirty="0"/>
          </a:p>
          <a:p>
            <a:r>
              <a:rPr lang="es-ES" dirty="0"/>
              <a:t>Nos sentimos humildes ante una obra que parece mayor que nuestras capacidades, y plagada de obstáculos insalvables debido a sus complejidades y nuestras limitaciones. Sin embargo, inspirados por nuestra experiencia espiritual, profundizada durante estos días en un lugar que nos habla de la propia lucha de Ignacio para confiar en Dios como su última fuerza e inspiración, escuchamos de nuevo las palabras del Evangelio: NO TEMÁIS. Al confiar en Dios renovamos nuestro compromiso de ofrecer una experiencia educativa que pueda transformar a nuestros estudiantes, a nosotros mismos y a nuestra comunidad de escuelas como lugares donde ver y experimentar el sueño del Evangelio.</a:t>
            </a:r>
            <a:endParaRPr lang="en-US" dirty="0"/>
          </a:p>
        </p:txBody>
      </p:sp>
    </p:spTree>
    <p:extLst>
      <p:ext uri="{BB962C8B-B14F-4D97-AF65-F5344CB8AC3E}">
        <p14:creationId xmlns:p14="http://schemas.microsoft.com/office/powerpoint/2010/main" val="381602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740979"/>
          </a:xfrm>
        </p:spPr>
        <p:txBody>
          <a:bodyPr/>
          <a:lstStyle/>
          <a:p>
            <a:r>
              <a:rPr lang="en-US" dirty="0" smtClean="0"/>
              <a:t>De los </a:t>
            </a:r>
            <a:r>
              <a:rPr lang="en-US" dirty="0" err="1" smtClean="0"/>
              <a:t>Compromisos</a:t>
            </a:r>
            <a:r>
              <a:rPr lang="en-US" dirty="0"/>
              <a:t> </a:t>
            </a:r>
            <a:r>
              <a:rPr lang="en-US" dirty="0" smtClean="0"/>
              <a:t>del SIPEI:</a:t>
            </a:r>
            <a:endParaRPr lang="en-US" dirty="0"/>
          </a:p>
        </p:txBody>
      </p:sp>
      <p:sp>
        <p:nvSpPr>
          <p:cNvPr id="3" name="Content Placeholder 2"/>
          <p:cNvSpPr>
            <a:spLocks noGrp="1"/>
          </p:cNvSpPr>
          <p:nvPr>
            <p:ph idx="1"/>
          </p:nvPr>
        </p:nvSpPr>
        <p:spPr>
          <a:xfrm>
            <a:off x="1371600" y="1521372"/>
            <a:ext cx="9601200" cy="4346028"/>
          </a:xfrm>
        </p:spPr>
        <p:txBody>
          <a:bodyPr>
            <a:normAutofit fontScale="92500" lnSpcReduction="10000"/>
          </a:bodyPr>
          <a:lstStyle/>
          <a:p>
            <a:pPr lvl="0"/>
            <a:r>
              <a:rPr lang="es-ES" dirty="0"/>
              <a:t>Conectar los objetivos de la formación del individuo Ignaciano (la persona consciente, competente, y de compromiso compasivo) con el reto de las características cambiantes de nuestro siglo: la globalización, la diversidad, la </a:t>
            </a:r>
            <a:r>
              <a:rPr lang="es-ES" dirty="0" err="1"/>
              <a:t>inclusividad</a:t>
            </a:r>
            <a:r>
              <a:rPr lang="es-ES" dirty="0"/>
              <a:t>, la autonomía personal, y el trabajo en red. </a:t>
            </a:r>
            <a:endParaRPr lang="en-US" dirty="0"/>
          </a:p>
          <a:p>
            <a:pPr lvl="0"/>
            <a:r>
              <a:rPr lang="es-ES" dirty="0"/>
              <a:t>Seguir examinando, expandiendo e intentando comprender de maneras nuevas y vibrantes la relación entre la espiritualidad Ignaciana y la nueva pedagogía que consideramos necesaria para nuestros centros.</a:t>
            </a:r>
            <a:endParaRPr lang="en-US" dirty="0"/>
          </a:p>
          <a:p>
            <a:pPr lvl="0"/>
            <a:r>
              <a:rPr lang="es-ES" dirty="0"/>
              <a:t>No permitir que el miedo detenga o ponga obstáculos a un cambio significativo y necesario.  </a:t>
            </a:r>
            <a:endParaRPr lang="en-US" dirty="0"/>
          </a:p>
          <a:p>
            <a:pPr lvl="0"/>
            <a:r>
              <a:rPr lang="es-ES" dirty="0"/>
              <a:t>Promover y animar experiencias y actividades de crecimiento en la espiritualidad para alumnos, educadores y familias, como parte de los fundamentos de nuestras escuelas.</a:t>
            </a:r>
            <a:endParaRPr lang="en-US" dirty="0"/>
          </a:p>
          <a:p>
            <a:pPr lvl="0"/>
            <a:r>
              <a:rPr lang="es-ES" dirty="0"/>
              <a:t>Reforzar nuestro compromiso con la justicia, a través de gestos y acciones específicas para entrar en solidaridad con los desafortunados de nuestras comunidades locales, regionales y globales.</a:t>
            </a:r>
            <a:endParaRPr lang="en-US" dirty="0"/>
          </a:p>
        </p:txBody>
      </p:sp>
    </p:spTree>
    <p:extLst>
      <p:ext uri="{BB962C8B-B14F-4D97-AF65-F5344CB8AC3E}">
        <p14:creationId xmlns:p14="http://schemas.microsoft.com/office/powerpoint/2010/main" val="217676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844420"/>
          </a:xfrm>
        </p:spPr>
        <p:txBody>
          <a:bodyPr/>
          <a:lstStyle/>
          <a:p>
            <a:r>
              <a:rPr lang="en-US" dirty="0" smtClean="0"/>
              <a:t>EXCELENCIA HUMANA: </a:t>
            </a:r>
            <a:endParaRPr lang="en-US" dirty="0"/>
          </a:p>
        </p:txBody>
      </p:sp>
      <p:sp>
        <p:nvSpPr>
          <p:cNvPr id="3" name="Content Placeholder 2"/>
          <p:cNvSpPr>
            <a:spLocks noGrp="1"/>
          </p:cNvSpPr>
          <p:nvPr>
            <p:ph idx="1"/>
          </p:nvPr>
        </p:nvSpPr>
        <p:spPr>
          <a:xfrm>
            <a:off x="1371600" y="1530220"/>
            <a:ext cx="9601200" cy="4833258"/>
          </a:xfrm>
        </p:spPr>
        <p:txBody>
          <a:bodyPr>
            <a:normAutofit/>
          </a:bodyPr>
          <a:lstStyle/>
          <a:p>
            <a:r>
              <a:rPr lang="es-ES_tradnl" sz="2800" dirty="0" smtClean="0"/>
              <a:t>Hombres y Mujeres:</a:t>
            </a:r>
          </a:p>
          <a:p>
            <a:r>
              <a:rPr lang="es-ES_tradnl" sz="2800" dirty="0" smtClean="0"/>
              <a:t>Conscientes – discernir rectitud y bondad – con un proyecto vital</a:t>
            </a:r>
          </a:p>
          <a:p>
            <a:r>
              <a:rPr lang="es-ES_tradnl" sz="2800" dirty="0" smtClean="0"/>
              <a:t>Competentes – profesional y académicamente – capaz de trabajar con otros</a:t>
            </a:r>
          </a:p>
          <a:p>
            <a:r>
              <a:rPr lang="es-ES_tradnl" sz="2800" dirty="0" smtClean="0"/>
              <a:t>Compasivos – persona solidaria como Jesús</a:t>
            </a:r>
          </a:p>
          <a:p>
            <a:r>
              <a:rPr lang="es-ES_tradnl" sz="2800" dirty="0" smtClean="0"/>
              <a:t>Comprometidos - ofrecer experiencias que transformen los corazones y mentes – de acción valerosa que transforma el mundo y se compromete </a:t>
            </a:r>
            <a:r>
              <a:rPr lang="es-ES" sz="2800" dirty="0" smtClean="0"/>
              <a:t>ecológicamente </a:t>
            </a:r>
            <a:endParaRPr lang="es-ES_tradnl" sz="2800" dirty="0" smtClean="0"/>
          </a:p>
          <a:p>
            <a:endParaRPr lang="es-ES_tradnl" sz="2800" dirty="0"/>
          </a:p>
        </p:txBody>
      </p:sp>
    </p:spTree>
    <p:extLst>
      <p:ext uri="{BB962C8B-B14F-4D97-AF65-F5344CB8AC3E}">
        <p14:creationId xmlns:p14="http://schemas.microsoft.com/office/powerpoint/2010/main" val="1163001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65538"/>
            <a:ext cx="9601200" cy="2006162"/>
          </a:xfrm>
        </p:spPr>
        <p:txBody>
          <a:bodyPr>
            <a:normAutofit/>
          </a:bodyPr>
          <a:lstStyle/>
          <a:p>
            <a:r>
              <a:rPr lang="es-ES_tradnl" dirty="0" smtClean="0"/>
              <a:t>Nuestro Reto:</a:t>
            </a:r>
            <a:br>
              <a:rPr lang="es-ES_tradnl" dirty="0" smtClean="0"/>
            </a:br>
            <a:r>
              <a:rPr lang="es-ES_tradnl" dirty="0" smtClean="0"/>
              <a:t>¿C</a:t>
            </a:r>
            <a:r>
              <a:rPr lang="es-ES" dirty="0" err="1" smtClean="0"/>
              <a:t>ó</a:t>
            </a:r>
            <a:r>
              <a:rPr lang="es-ES_tradnl" dirty="0" err="1" smtClean="0"/>
              <a:t>mo</a:t>
            </a:r>
            <a:r>
              <a:rPr lang="es-ES_tradnl" dirty="0" smtClean="0"/>
              <a:t> educarlos en la espiritualidad Ignaciana y nuestra experiencia de Fe?</a:t>
            </a:r>
            <a:endParaRPr lang="es-ES_tradnl" dirty="0"/>
          </a:p>
        </p:txBody>
      </p:sp>
      <p:sp>
        <p:nvSpPr>
          <p:cNvPr id="3" name="Content Placeholder 2"/>
          <p:cNvSpPr>
            <a:spLocks noGrp="1"/>
          </p:cNvSpPr>
          <p:nvPr>
            <p:ph idx="1"/>
          </p:nvPr>
        </p:nvSpPr>
        <p:spPr>
          <a:xfrm>
            <a:off x="1371600" y="2041634"/>
            <a:ext cx="9601200" cy="3825766"/>
          </a:xfrm>
        </p:spPr>
        <p:txBody>
          <a:bodyPr/>
          <a:lstStyle/>
          <a:p>
            <a:r>
              <a:rPr lang="es-ES_tradnl" dirty="0" smtClean="0"/>
              <a:t>Aprender a orar</a:t>
            </a:r>
          </a:p>
          <a:p>
            <a:r>
              <a:rPr lang="es-ES_tradnl" dirty="0" smtClean="0"/>
              <a:t>Desarrollar la interioridad</a:t>
            </a:r>
          </a:p>
          <a:p>
            <a:r>
              <a:rPr lang="es-ES_tradnl" dirty="0" smtClean="0"/>
              <a:t>Experiencias que los confronten con el dolor, la pobreza, la marginación</a:t>
            </a:r>
          </a:p>
          <a:p>
            <a:r>
              <a:rPr lang="es-ES_tradnl" dirty="0" smtClean="0"/>
              <a:t>Una visión positiva de Dios – nos libera, nos cuestiona</a:t>
            </a:r>
          </a:p>
          <a:p>
            <a:r>
              <a:rPr lang="es-ES_tradnl" dirty="0" smtClean="0"/>
              <a:t>Pro-culturales y Contra-culturales</a:t>
            </a:r>
          </a:p>
          <a:p>
            <a:r>
              <a:rPr lang="es-ES_tradnl" dirty="0" smtClean="0"/>
              <a:t>Espiritualidad basada en la confianza y el agradecimiento (no el miedo y la culpa)</a:t>
            </a:r>
          </a:p>
          <a:p>
            <a:r>
              <a:rPr lang="es-ES_tradnl" dirty="0" smtClean="0"/>
              <a:t>Enseñar a discernir</a:t>
            </a:r>
          </a:p>
          <a:p>
            <a:r>
              <a:rPr lang="es-ES_tradnl" dirty="0" smtClean="0"/>
              <a:t>Conocimiento experiencial y cognitivo de nuestra fe</a:t>
            </a:r>
            <a:endParaRPr lang="es-ES_tradnl" dirty="0"/>
          </a:p>
        </p:txBody>
      </p:sp>
    </p:spTree>
    <p:extLst>
      <p:ext uri="{BB962C8B-B14F-4D97-AF65-F5344CB8AC3E}">
        <p14:creationId xmlns:p14="http://schemas.microsoft.com/office/powerpoint/2010/main" val="577987810"/>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a:ea typeface=""/>
        <a:cs typeface=""/>
      </a:majorFont>
      <a:minorFont>
        <a:latin typeface="Franklin Gothic Book"/>
        <a:ea typeface=""/>
        <a:cs typeface=""/>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867</TotalTime>
  <Words>1058</Words>
  <Application>Microsoft Office PowerPoint</Application>
  <PresentationFormat>Personalizado</PresentationFormat>
  <Paragraphs>95</Paragraphs>
  <Slides>16</Slides>
  <Notes>0</Notes>
  <HiddenSlides>0</HiddenSlides>
  <MMClips>0</MMClips>
  <ScaleCrop>false</ScaleCrop>
  <HeadingPairs>
    <vt:vector size="4" baseType="variant">
      <vt:variant>
        <vt:lpstr>Tema</vt:lpstr>
      </vt:variant>
      <vt:variant>
        <vt:i4>1</vt:i4>
      </vt:variant>
      <vt:variant>
        <vt:lpstr>Títulos de diapositiva</vt:lpstr>
      </vt:variant>
      <vt:variant>
        <vt:i4>16</vt:i4>
      </vt:variant>
    </vt:vector>
  </HeadingPairs>
  <TitlesOfParts>
    <vt:vector size="17" baseType="lpstr">
      <vt:lpstr>Crop</vt:lpstr>
      <vt:lpstr>La Pastoral en el Corazón de la Excelencia Humana</vt:lpstr>
      <vt:lpstr>Composición de Lugar: Una Tradición Viva</vt:lpstr>
      <vt:lpstr>Congregación General 34</vt:lpstr>
      <vt:lpstr>Lo Nuestro: La Espiritualidad Ignaciana</vt:lpstr>
      <vt:lpstr>Discerniendo nuestro Servico Apostólico en Pastoral</vt:lpstr>
      <vt:lpstr>SIPEI: 2014</vt:lpstr>
      <vt:lpstr>De los Compromisos del SIPEI:</vt:lpstr>
      <vt:lpstr>EXCELENCIA HUMANA: </vt:lpstr>
      <vt:lpstr>Nuestro Reto: ¿Cómo educarlos en la espiritualidad Ignaciana y nuestra experiencia de Fe?</vt:lpstr>
      <vt:lpstr>El Examen de Conciencia – Una gran herramienta…</vt:lpstr>
      <vt:lpstr>Una Tipología de Escuelas Católica La Escuela Monologa</vt:lpstr>
      <vt:lpstr>La Escuela Sin Color</vt:lpstr>
      <vt:lpstr>La Escuela Colorida</vt:lpstr>
      <vt:lpstr>La Escuela Dialógica</vt:lpstr>
      <vt:lpstr>Presentación de PowerPoint</vt:lpstr>
      <vt:lpstr>IMPLICA: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Pastoral en el Corazón de la Excelencia Humana</dc:title>
  <dc:creator>Mesa, Jose</dc:creator>
  <cp:lastModifiedBy>usuario</cp:lastModifiedBy>
  <cp:revision>20</cp:revision>
  <cp:lastPrinted>2016-08-24T21:53:29Z</cp:lastPrinted>
  <dcterms:created xsi:type="dcterms:W3CDTF">2016-08-24T19:34:47Z</dcterms:created>
  <dcterms:modified xsi:type="dcterms:W3CDTF">2016-09-01T22:50:18Z</dcterms:modified>
</cp:coreProperties>
</file>