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EEE432DA-82A5-4A87-AC3A-CD66AF4674EF}">
  <a:tblStyle styleId="{EEE432DA-82A5-4A87-AC3A-CD66AF4674E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CECE7"/>
          </a:solidFill>
        </a:fill>
      </a:tcStyle>
    </a:wholeTbl>
    <a:band1H>
      <a:tcStyle>
        <a:tcBdr/>
        <a:fill>
          <a:solidFill>
            <a:srgbClr val="F8D6CC"/>
          </a:solidFill>
        </a:fill>
      </a:tcStyle>
    </a:band1H>
    <a:band1V>
      <a:tcStyle>
        <a:tcBdr/>
        <a:fill>
          <a:solidFill>
            <a:srgbClr val="F8D6CC"/>
          </a:solidFill>
        </a:fill>
      </a:tcStyle>
    </a:band1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2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2"/>
          </a:solidFill>
        </a:fill>
      </a:tcStyle>
    </a:firstRow>
  </a:tblStyle>
  <a:tblStyle styleId="{BD64B857-7E86-4316-91B0-89549EC2E21A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rgbClr val="FFF4E6"/>
          </a:solidFill>
        </a:fill>
      </a:tcStyle>
    </a:band1H>
    <a:band1V>
      <a:tcStyle>
        <a:tcBdr/>
        <a:fill>
          <a:solidFill>
            <a:srgbClr val="FFF4E6"/>
          </a:solidFill>
        </a:fill>
      </a:tcStyle>
    </a:band1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l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3733E3C-E606-4755-94E4-7FCC11B0744A}" styleName="Table_2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68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296155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el título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GT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es-GT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4" descr="F:\fotos2\litrugia\DSC0535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518" y="188641"/>
            <a:ext cx="11648559" cy="644471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>
            <a:spLocks noGrp="1"/>
          </p:cNvSpPr>
          <p:nvPr>
            <p:ph type="ctrTitle"/>
          </p:nvPr>
        </p:nvSpPr>
        <p:spPr>
          <a:xfrm>
            <a:off x="1503799" y="174077"/>
            <a:ext cx="9144000" cy="1849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85553B"/>
              </a:buClr>
              <a:buSzPct val="25000"/>
              <a:buFont typeface="Calibri"/>
              <a:buNone/>
            </a:pPr>
            <a:r>
              <a:rPr lang="es-GT" sz="6000" b="1" i="0" u="none" strike="noStrike" cap="none">
                <a:solidFill>
                  <a:srgbClr val="85553B"/>
                </a:solidFill>
                <a:latin typeface="Calibri"/>
                <a:ea typeface="Calibri"/>
                <a:cs typeface="Calibri"/>
                <a:sym typeface="Calibri"/>
              </a:rPr>
              <a:t>Un modelo de educación para el siglo XXI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subTitle" idx="1"/>
          </p:nvPr>
        </p:nvSpPr>
        <p:spPr>
          <a:xfrm>
            <a:off x="6114435" y="1883278"/>
            <a:ext cx="6319232" cy="4639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FF6600"/>
              </a:buClr>
              <a:buSzPct val="25000"/>
              <a:buFont typeface="Arial"/>
              <a:buNone/>
            </a:pPr>
            <a:r>
              <a:rPr lang="es-GT" sz="24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Liceo Javier. Guatemala, Centro América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/>
          <p:nvPr/>
        </p:nvSpPr>
        <p:spPr>
          <a:xfrm>
            <a:off x="776212" y="271122"/>
            <a:ext cx="4023745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C55A11"/>
              </a:buClr>
              <a:buSzPct val="25000"/>
              <a:buFont typeface="Calibri"/>
              <a:buNone/>
            </a:pPr>
            <a:r>
              <a:rPr lang="es-GT" sz="4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Metodología</a:t>
            </a:r>
          </a:p>
        </p:txBody>
      </p:sp>
      <p:pic>
        <p:nvPicPr>
          <p:cNvPr id="204" name="Shape 204" descr="F:\fotos2\Periodo doble\cierre primari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5312" y="2771546"/>
            <a:ext cx="3707463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Shape 2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9215" y="2699538"/>
            <a:ext cx="3456383" cy="206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Shape 206" descr="F:\fotos2\Periodo doble\trabajo cooperativo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52951" y="4499737"/>
            <a:ext cx="3144348" cy="2358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Shape 20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52951" y="1020212"/>
            <a:ext cx="3096343" cy="225538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Shape 208"/>
          <p:cNvSpPr/>
          <p:nvPr/>
        </p:nvSpPr>
        <p:spPr>
          <a:xfrm rot="-3424001">
            <a:off x="7961379" y="1523635"/>
            <a:ext cx="648071" cy="1296143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Shape 209"/>
          <p:cNvSpPr/>
          <p:nvPr/>
        </p:nvSpPr>
        <p:spPr>
          <a:xfrm rot="2466810">
            <a:off x="7839549" y="5057055"/>
            <a:ext cx="648071" cy="1296143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Shape 210"/>
          <p:cNvSpPr/>
          <p:nvPr/>
        </p:nvSpPr>
        <p:spPr>
          <a:xfrm rot="8299153">
            <a:off x="3111935" y="4767187"/>
            <a:ext cx="648071" cy="1296143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Shape 211"/>
          <p:cNvSpPr/>
          <p:nvPr/>
        </p:nvSpPr>
        <p:spPr>
          <a:xfrm rot="-8266618">
            <a:off x="3399036" y="1525008"/>
            <a:ext cx="648071" cy="1296143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Shape 212"/>
          <p:cNvSpPr txBox="1"/>
          <p:nvPr/>
        </p:nvSpPr>
        <p:spPr>
          <a:xfrm rot="582071">
            <a:off x="8744780" y="1763434"/>
            <a:ext cx="1368152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Introducción motivante</a:t>
            </a:r>
          </a:p>
        </p:txBody>
      </p:sp>
      <p:sp>
        <p:nvSpPr>
          <p:cNvPr id="213" name="Shape 213"/>
          <p:cNvSpPr txBox="1"/>
          <p:nvPr/>
        </p:nvSpPr>
        <p:spPr>
          <a:xfrm rot="582071">
            <a:off x="8546097" y="5186454"/>
            <a:ext cx="1368152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Trabajo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personal</a:t>
            </a:r>
          </a:p>
        </p:txBody>
      </p:sp>
      <p:sp>
        <p:nvSpPr>
          <p:cNvPr id="214" name="Shape 214"/>
          <p:cNvSpPr txBox="1"/>
          <p:nvPr/>
        </p:nvSpPr>
        <p:spPr>
          <a:xfrm rot="-1537045">
            <a:off x="1823516" y="5546493"/>
            <a:ext cx="1368152" cy="6463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Trabajo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cooperativo</a:t>
            </a:r>
          </a:p>
        </p:txBody>
      </p:sp>
      <p:sp>
        <p:nvSpPr>
          <p:cNvPr id="215" name="Shape 215"/>
          <p:cNvSpPr txBox="1"/>
          <p:nvPr/>
        </p:nvSpPr>
        <p:spPr>
          <a:xfrm rot="-1537045">
            <a:off x="1995337" y="1955425"/>
            <a:ext cx="1368152" cy="6463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Puesta en común</a:t>
            </a:r>
          </a:p>
        </p:txBody>
      </p:sp>
      <p:pic>
        <p:nvPicPr>
          <p:cNvPr id="216" name="Shape 2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39433" y="3347596"/>
            <a:ext cx="1713124" cy="1182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/>
        </p:nvSpPr>
        <p:spPr>
          <a:xfrm>
            <a:off x="895082" y="467249"/>
            <a:ext cx="4134118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 b="1">
                <a:solidFill>
                  <a:srgbClr val="A87236"/>
                </a:solidFill>
                <a:latin typeface="Calibri"/>
                <a:ea typeface="Calibri"/>
                <a:cs typeface="Calibri"/>
                <a:sym typeface="Calibri"/>
              </a:rPr>
              <a:t>Pastoral - Área de Formación Cristiana</a:t>
            </a:r>
          </a:p>
        </p:txBody>
      </p:sp>
      <p:sp>
        <p:nvSpPr>
          <p:cNvPr id="222" name="Shape 222"/>
          <p:cNvSpPr txBox="1"/>
          <p:nvPr/>
        </p:nvSpPr>
        <p:spPr>
          <a:xfrm>
            <a:off x="8049295" y="936800"/>
            <a:ext cx="3940935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 b="1">
                <a:solidFill>
                  <a:srgbClr val="A87236"/>
                </a:solidFill>
                <a:latin typeface="Calibri"/>
                <a:ea typeface="Calibri"/>
                <a:cs typeface="Calibri"/>
                <a:sym typeface="Calibri"/>
              </a:rPr>
              <a:t>Área de Estudios Sociales</a:t>
            </a:r>
          </a:p>
        </p:txBody>
      </p:sp>
      <p:sp>
        <p:nvSpPr>
          <p:cNvPr id="223" name="Shape 223"/>
          <p:cNvSpPr txBox="1"/>
          <p:nvPr/>
        </p:nvSpPr>
        <p:spPr>
          <a:xfrm>
            <a:off x="2458788" y="1460737"/>
            <a:ext cx="7302321" cy="707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40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PROGRAMA DE SERVICIO SOCIAL</a:t>
            </a:r>
          </a:p>
        </p:txBody>
      </p:sp>
      <p:pic>
        <p:nvPicPr>
          <p:cNvPr id="224" name="Shape 2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0716" y="2323230"/>
            <a:ext cx="5293216" cy="2977434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sp>
        <p:nvSpPr>
          <p:cNvPr id="225" name="Shape 225"/>
          <p:cNvSpPr txBox="1"/>
          <p:nvPr/>
        </p:nvSpPr>
        <p:spPr>
          <a:xfrm rot="1128654">
            <a:off x="927279" y="5022260"/>
            <a:ext cx="2356833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CONSCIENTES</a:t>
            </a:r>
          </a:p>
        </p:txBody>
      </p:sp>
      <p:sp>
        <p:nvSpPr>
          <p:cNvPr id="226" name="Shape 226"/>
          <p:cNvSpPr txBox="1"/>
          <p:nvPr/>
        </p:nvSpPr>
        <p:spPr>
          <a:xfrm rot="836572">
            <a:off x="9106985" y="4734661"/>
            <a:ext cx="2266682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COMPASIVOS</a:t>
            </a:r>
          </a:p>
        </p:txBody>
      </p:sp>
      <p:sp>
        <p:nvSpPr>
          <p:cNvPr id="227" name="Shape 227"/>
          <p:cNvSpPr txBox="1"/>
          <p:nvPr/>
        </p:nvSpPr>
        <p:spPr>
          <a:xfrm rot="-1695130">
            <a:off x="510861" y="3412208"/>
            <a:ext cx="2547870" cy="369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COMPROMETIDOS</a:t>
            </a:r>
          </a:p>
        </p:txBody>
      </p:sp>
      <p:sp>
        <p:nvSpPr>
          <p:cNvPr id="228" name="Shape 228"/>
          <p:cNvSpPr txBox="1"/>
          <p:nvPr/>
        </p:nvSpPr>
        <p:spPr>
          <a:xfrm rot="-335088">
            <a:off x="9090341" y="3154217"/>
            <a:ext cx="2547868" cy="369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COMPETENTES</a:t>
            </a:r>
          </a:p>
        </p:txBody>
      </p:sp>
      <p:sp>
        <p:nvSpPr>
          <p:cNvPr id="229" name="Shape 229"/>
          <p:cNvSpPr/>
          <p:nvPr/>
        </p:nvSpPr>
        <p:spPr>
          <a:xfrm rot="-5400000">
            <a:off x="5402725" y="5808310"/>
            <a:ext cx="1414447" cy="660040"/>
          </a:xfrm>
          <a:prstGeom prst="homePlate">
            <a:avLst>
              <a:gd name="adj" fmla="val 50000"/>
            </a:avLst>
          </a:prstGeom>
          <a:solidFill>
            <a:srgbClr val="85553B"/>
          </a:solidFill>
          <a:ln w="12700" cap="flat" cmpd="sng">
            <a:solidFill>
              <a:srgbClr val="85553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Shape 2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9424" y="742477"/>
            <a:ext cx="9205650" cy="526273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Shape 235"/>
          <p:cNvSpPr/>
          <p:nvPr/>
        </p:nvSpPr>
        <p:spPr>
          <a:xfrm rot="-5400000">
            <a:off x="5402725" y="5808310"/>
            <a:ext cx="1414447" cy="660040"/>
          </a:xfrm>
          <a:prstGeom prst="homePlate">
            <a:avLst>
              <a:gd name="adj" fmla="val 50000"/>
            </a:avLst>
          </a:prstGeom>
          <a:solidFill>
            <a:srgbClr val="85553B"/>
          </a:solidFill>
          <a:ln w="12700" cap="flat" cmpd="sng">
            <a:solidFill>
              <a:srgbClr val="85553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 l="21127" t="25284" r="48248" b="27044"/>
          <a:stretch/>
        </p:blipFill>
        <p:spPr>
          <a:xfrm>
            <a:off x="7421377" y="1650555"/>
            <a:ext cx="3454921" cy="4302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 rotWithShape="1">
          <a:blip r:embed="rId4">
            <a:alphaModFix/>
          </a:blip>
          <a:srcRect l="29216" t="28173" r="30336" b="6460"/>
          <a:stretch/>
        </p:blipFill>
        <p:spPr>
          <a:xfrm>
            <a:off x="1603708" y="247934"/>
            <a:ext cx="3684589" cy="476364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/>
          <p:nvPr/>
        </p:nvSpPr>
        <p:spPr>
          <a:xfrm rot="-5400000">
            <a:off x="5402725" y="5808310"/>
            <a:ext cx="1414447" cy="660040"/>
          </a:xfrm>
          <a:prstGeom prst="homePlate">
            <a:avLst>
              <a:gd name="adj" fmla="val 50000"/>
            </a:avLst>
          </a:prstGeom>
          <a:solidFill>
            <a:srgbClr val="85553B"/>
          </a:solidFill>
          <a:ln w="12700" cap="flat" cmpd="sng">
            <a:solidFill>
              <a:srgbClr val="85553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Shape 98"/>
          <p:cNvGrpSpPr/>
          <p:nvPr/>
        </p:nvGrpSpPr>
        <p:grpSpPr>
          <a:xfrm>
            <a:off x="2573866" y="719666"/>
            <a:ext cx="7044267" cy="5418665"/>
            <a:chOff x="541866" y="0"/>
            <a:chExt cx="7044267" cy="5418665"/>
          </a:xfrm>
        </p:grpSpPr>
        <p:sp>
          <p:nvSpPr>
            <p:cNvPr id="99" name="Shape 99"/>
            <p:cNvSpPr/>
            <p:nvPr/>
          </p:nvSpPr>
          <p:spPr>
            <a:xfrm>
              <a:off x="4909312" y="3684692"/>
              <a:ext cx="2676820" cy="173397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B8888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" name="Shape 100"/>
            <p:cNvSpPr txBox="1"/>
            <p:nvPr/>
          </p:nvSpPr>
          <p:spPr>
            <a:xfrm>
              <a:off x="5750448" y="4156276"/>
              <a:ext cx="1797595" cy="1224300"/>
            </a:xfrm>
            <a:prstGeom prst="rect">
              <a:avLst/>
            </a:prstGeom>
            <a:noFill/>
            <a:ln>
              <a:noFill/>
            </a:ln>
          </p:spPr>
          <p:txBody>
            <a:bodyPr lIns="80000" tIns="80000" rIns="80000" bIns="80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Calibri"/>
                <a:buChar char="•"/>
              </a:pPr>
              <a:r>
                <a:rPr lang="es-GT" sz="1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Contenidos actitudinales (valores)</a:t>
              </a:r>
            </a:p>
          </p:txBody>
        </p:sp>
        <p:sp>
          <p:nvSpPr>
            <p:cNvPr id="101" name="Shape 101"/>
            <p:cNvSpPr/>
            <p:nvPr/>
          </p:nvSpPr>
          <p:spPr>
            <a:xfrm>
              <a:off x="541866" y="3684692"/>
              <a:ext cx="2676820" cy="173397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A4A4A4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" name="Shape 102"/>
            <p:cNvSpPr txBox="1"/>
            <p:nvPr/>
          </p:nvSpPr>
          <p:spPr>
            <a:xfrm>
              <a:off x="579956" y="4156276"/>
              <a:ext cx="1797595" cy="1224300"/>
            </a:xfrm>
            <a:prstGeom prst="rect">
              <a:avLst/>
            </a:prstGeom>
            <a:noFill/>
            <a:ln>
              <a:noFill/>
            </a:ln>
          </p:spPr>
          <p:txBody>
            <a:bodyPr lIns="80000" tIns="80000" rIns="80000" bIns="80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Calibri"/>
                <a:buChar char="•"/>
              </a:pPr>
              <a:r>
                <a:rPr lang="es-GT" sz="1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Contenidos actitudinales (valores)</a:t>
              </a:r>
            </a:p>
          </p:txBody>
        </p:sp>
        <p:sp>
          <p:nvSpPr>
            <p:cNvPr id="103" name="Shape 103"/>
            <p:cNvSpPr/>
            <p:nvPr/>
          </p:nvSpPr>
          <p:spPr>
            <a:xfrm>
              <a:off x="4909312" y="0"/>
              <a:ext cx="2676820" cy="173397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D07A5B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" name="Shape 104"/>
            <p:cNvSpPr txBox="1"/>
            <p:nvPr/>
          </p:nvSpPr>
          <p:spPr>
            <a:xfrm>
              <a:off x="5750448" y="38089"/>
              <a:ext cx="1797595" cy="1224300"/>
            </a:xfrm>
            <a:prstGeom prst="rect">
              <a:avLst/>
            </a:prstGeom>
            <a:noFill/>
            <a:ln>
              <a:noFill/>
            </a:ln>
          </p:spPr>
          <p:txBody>
            <a:bodyPr lIns="80000" tIns="80000" rIns="80000" bIns="80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Calibri"/>
                <a:buChar char="•"/>
              </a:pPr>
              <a:r>
                <a:rPr lang="es-GT" sz="1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Contenidos procedimentales</a:t>
              </a:r>
            </a:p>
          </p:txBody>
        </p:sp>
        <p:sp>
          <p:nvSpPr>
            <p:cNvPr id="105" name="Shape 105"/>
            <p:cNvSpPr/>
            <p:nvPr/>
          </p:nvSpPr>
          <p:spPr>
            <a:xfrm>
              <a:off x="541866" y="0"/>
              <a:ext cx="2676820" cy="173397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chemeClr val="accent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" name="Shape 106"/>
            <p:cNvSpPr txBox="1"/>
            <p:nvPr/>
          </p:nvSpPr>
          <p:spPr>
            <a:xfrm>
              <a:off x="579956" y="38089"/>
              <a:ext cx="1797595" cy="1224300"/>
            </a:xfrm>
            <a:prstGeom prst="rect">
              <a:avLst/>
            </a:prstGeom>
            <a:noFill/>
            <a:ln>
              <a:noFill/>
            </a:ln>
          </p:spPr>
          <p:txBody>
            <a:bodyPr lIns="80000" tIns="80000" rIns="80000" bIns="80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Calibri"/>
                <a:buChar char="•"/>
              </a:pPr>
              <a:r>
                <a:rPr lang="es-GT" sz="1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Contenidos conceptuales -declarativos</a:t>
              </a:r>
            </a:p>
          </p:txBody>
        </p:sp>
        <p:sp>
          <p:nvSpPr>
            <p:cNvPr id="107" name="Shape 107"/>
            <p:cNvSpPr/>
            <p:nvPr/>
          </p:nvSpPr>
          <p:spPr>
            <a:xfrm>
              <a:off x="1663530" y="308863"/>
              <a:ext cx="2346282" cy="234628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5"/>
                    <a:pt x="53725" y="0"/>
                    <a:pt x="119999" y="0"/>
                  </a:cubicBezTo>
                  <a:lnTo>
                    <a:pt x="120000" y="120000"/>
                  </a:lnTo>
                  <a:close/>
                </a:path>
              </a:pathLst>
            </a:cu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" name="Shape 108"/>
            <p:cNvSpPr txBox="1"/>
            <p:nvPr/>
          </p:nvSpPr>
          <p:spPr>
            <a:xfrm>
              <a:off x="2350740" y="996074"/>
              <a:ext cx="1659071" cy="1659071"/>
            </a:xfrm>
            <a:prstGeom prst="rect">
              <a:avLst/>
            </a:prstGeom>
            <a:noFill/>
            <a:ln>
              <a:noFill/>
            </a:ln>
          </p:spPr>
          <p:txBody>
            <a:bodyPr lIns="206225" tIns="206225" rIns="206225" bIns="206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GT" sz="29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Saber conocer </a:t>
              </a:r>
            </a:p>
          </p:txBody>
        </p:sp>
        <p:sp>
          <p:nvSpPr>
            <p:cNvPr id="109" name="Shape 109"/>
            <p:cNvSpPr/>
            <p:nvPr/>
          </p:nvSpPr>
          <p:spPr>
            <a:xfrm rot="5400000">
              <a:off x="4118185" y="308863"/>
              <a:ext cx="2346282" cy="234628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5"/>
                    <a:pt x="53725" y="0"/>
                    <a:pt x="119999" y="0"/>
                  </a:cubicBezTo>
                  <a:lnTo>
                    <a:pt x="120000" y="120000"/>
                  </a:lnTo>
                  <a:close/>
                </a:path>
              </a:pathLst>
            </a:custGeom>
            <a:gradFill>
              <a:gsLst>
                <a:gs pos="0">
                  <a:srgbClr val="D58870"/>
                </a:gs>
                <a:gs pos="50000">
                  <a:srgbClr val="D57755"/>
                </a:gs>
                <a:gs pos="100000">
                  <a:srgbClr val="C26543"/>
                </a:gs>
              </a:gsLst>
              <a:lin ang="5400000" scaled="0"/>
            </a:gra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0" name="Shape 110"/>
            <p:cNvSpPr txBox="1"/>
            <p:nvPr/>
          </p:nvSpPr>
          <p:spPr>
            <a:xfrm>
              <a:off x="4118185" y="996074"/>
              <a:ext cx="1659071" cy="1659071"/>
            </a:xfrm>
            <a:prstGeom prst="rect">
              <a:avLst/>
            </a:prstGeom>
            <a:noFill/>
            <a:ln>
              <a:noFill/>
            </a:ln>
          </p:spPr>
          <p:txBody>
            <a:bodyPr lIns="206225" tIns="206225" rIns="206225" bIns="206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GT" sz="29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Saber hacer</a:t>
              </a:r>
            </a:p>
          </p:txBody>
        </p:sp>
        <p:sp>
          <p:nvSpPr>
            <p:cNvPr id="111" name="Shape 111"/>
            <p:cNvSpPr/>
            <p:nvPr/>
          </p:nvSpPr>
          <p:spPr>
            <a:xfrm rot="10800000">
              <a:off x="4118185" y="2763519"/>
              <a:ext cx="2346282" cy="234628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5"/>
                    <a:pt x="53725" y="0"/>
                    <a:pt x="119999" y="0"/>
                  </a:cubicBezTo>
                  <a:lnTo>
                    <a:pt x="120000" y="120000"/>
                  </a:lnTo>
                  <a:close/>
                </a:path>
              </a:pathLst>
            </a:custGeom>
            <a:gradFill>
              <a:gsLst>
                <a:gs pos="0">
                  <a:srgbClr val="BF948F"/>
                </a:gs>
                <a:gs pos="50000">
                  <a:srgbClr val="BA857E"/>
                </a:gs>
                <a:gs pos="100000">
                  <a:srgbClr val="A7746B"/>
                </a:gs>
              </a:gsLst>
              <a:lin ang="5400000" scaled="0"/>
            </a:gra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2" name="Shape 112"/>
            <p:cNvSpPr txBox="1"/>
            <p:nvPr/>
          </p:nvSpPr>
          <p:spPr>
            <a:xfrm>
              <a:off x="4118185" y="2763519"/>
              <a:ext cx="1659071" cy="1659071"/>
            </a:xfrm>
            <a:prstGeom prst="rect">
              <a:avLst/>
            </a:prstGeom>
            <a:noFill/>
            <a:ln>
              <a:noFill/>
            </a:ln>
          </p:spPr>
          <p:txBody>
            <a:bodyPr lIns="206225" tIns="206225" rIns="206225" bIns="206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GT" sz="29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Saber convivir</a:t>
              </a:r>
            </a:p>
          </p:txBody>
        </p:sp>
        <p:sp>
          <p:nvSpPr>
            <p:cNvPr id="113" name="Shape 113"/>
            <p:cNvSpPr/>
            <p:nvPr/>
          </p:nvSpPr>
          <p:spPr>
            <a:xfrm rot="-5400000">
              <a:off x="1663530" y="2763519"/>
              <a:ext cx="2346282" cy="234628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5"/>
                    <a:pt x="53725" y="0"/>
                    <a:pt x="119999" y="0"/>
                  </a:cubicBezTo>
                  <a:lnTo>
                    <a:pt x="120000" y="120000"/>
                  </a:lnTo>
                  <a:close/>
                </a:path>
              </a:pathLst>
            </a:custGeom>
            <a:gradFill>
              <a:gsLst>
                <a:gs pos="0">
                  <a:srgbClr val="AEAEAE"/>
                </a:gs>
                <a:gs pos="50000">
                  <a:srgbClr val="A4A4A4"/>
                </a:gs>
                <a:gs pos="100000">
                  <a:srgbClr val="909090"/>
                </a:gs>
              </a:gsLst>
              <a:lin ang="5400000" scaled="0"/>
            </a:gra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 txBox="1"/>
            <p:nvPr/>
          </p:nvSpPr>
          <p:spPr>
            <a:xfrm>
              <a:off x="2350740" y="2763519"/>
              <a:ext cx="1659071" cy="1659071"/>
            </a:xfrm>
            <a:prstGeom prst="rect">
              <a:avLst/>
            </a:prstGeom>
            <a:noFill/>
            <a:ln>
              <a:noFill/>
            </a:ln>
          </p:spPr>
          <p:txBody>
            <a:bodyPr lIns="206225" tIns="206225" rIns="206225" bIns="206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GT" sz="29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Saber ser</a:t>
              </a:r>
            </a:p>
          </p:txBody>
        </p:sp>
        <p:sp>
          <p:nvSpPr>
            <p:cNvPr id="115" name="Shape 115"/>
            <p:cNvSpPr/>
            <p:nvPr/>
          </p:nvSpPr>
          <p:spPr>
            <a:xfrm>
              <a:off x="3658953" y="2221652"/>
              <a:ext cx="810089" cy="70442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521" y="60000"/>
                  </a:moveTo>
                  <a:lnTo>
                    <a:pt x="6521" y="60000"/>
                  </a:lnTo>
                  <a:cubicBezTo>
                    <a:pt x="6521" y="34373"/>
                    <a:pt x="25367" y="12492"/>
                    <a:pt x="51107" y="8230"/>
                  </a:cubicBezTo>
                  <a:cubicBezTo>
                    <a:pt x="76847" y="3969"/>
                    <a:pt x="101960" y="18574"/>
                    <a:pt x="110520" y="42783"/>
                  </a:cubicBezTo>
                  <a:lnTo>
                    <a:pt x="116427" y="42783"/>
                  </a:lnTo>
                  <a:lnTo>
                    <a:pt x="106956" y="59999"/>
                  </a:lnTo>
                  <a:lnTo>
                    <a:pt x="90340" y="42783"/>
                  </a:lnTo>
                  <a:lnTo>
                    <a:pt x="95921" y="42783"/>
                  </a:lnTo>
                  <a:lnTo>
                    <a:pt x="95921" y="42783"/>
                  </a:lnTo>
                  <a:cubicBezTo>
                    <a:pt x="87358" y="27415"/>
                    <a:pt x="68571" y="19474"/>
                    <a:pt x="50447" y="23561"/>
                  </a:cubicBezTo>
                  <a:cubicBezTo>
                    <a:pt x="32323" y="27648"/>
                    <a:pt x="19565" y="42701"/>
                    <a:pt x="19565" y="60000"/>
                  </a:cubicBezTo>
                  <a:close/>
                </a:path>
              </a:pathLst>
            </a:custGeom>
            <a:gradFill>
              <a:gsLst>
                <a:gs pos="0">
                  <a:srgbClr val="F8DCD4"/>
                </a:gs>
                <a:gs pos="50000">
                  <a:srgbClr val="F9D3C8"/>
                </a:gs>
                <a:gs pos="100000">
                  <a:srgbClr val="DFB8AD"/>
                </a:gs>
              </a:gsLst>
              <a:lin ang="5400000" scaled="0"/>
            </a:gra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 rot="10800000">
              <a:off x="3658954" y="2492585"/>
              <a:ext cx="810089" cy="70442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521" y="60000"/>
                  </a:moveTo>
                  <a:lnTo>
                    <a:pt x="6521" y="60000"/>
                  </a:lnTo>
                  <a:cubicBezTo>
                    <a:pt x="6521" y="34373"/>
                    <a:pt x="25367" y="12492"/>
                    <a:pt x="51107" y="8230"/>
                  </a:cubicBezTo>
                  <a:cubicBezTo>
                    <a:pt x="76847" y="3969"/>
                    <a:pt x="101960" y="18574"/>
                    <a:pt x="110520" y="42783"/>
                  </a:cubicBezTo>
                  <a:lnTo>
                    <a:pt x="116427" y="42783"/>
                  </a:lnTo>
                  <a:lnTo>
                    <a:pt x="106956" y="59999"/>
                  </a:lnTo>
                  <a:lnTo>
                    <a:pt x="90340" y="42783"/>
                  </a:lnTo>
                  <a:lnTo>
                    <a:pt x="95921" y="42783"/>
                  </a:lnTo>
                  <a:lnTo>
                    <a:pt x="95921" y="42783"/>
                  </a:lnTo>
                  <a:cubicBezTo>
                    <a:pt x="87358" y="27415"/>
                    <a:pt x="68571" y="19474"/>
                    <a:pt x="50447" y="23561"/>
                  </a:cubicBezTo>
                  <a:cubicBezTo>
                    <a:pt x="32323" y="27648"/>
                    <a:pt x="19565" y="42701"/>
                    <a:pt x="19565" y="60000"/>
                  </a:cubicBezTo>
                  <a:close/>
                </a:path>
              </a:pathLst>
            </a:custGeom>
            <a:gradFill>
              <a:gsLst>
                <a:gs pos="0">
                  <a:srgbClr val="F8DCD4"/>
                </a:gs>
                <a:gs pos="50000">
                  <a:srgbClr val="F9D3C8"/>
                </a:gs>
                <a:gs pos="100000">
                  <a:srgbClr val="DFB8AD"/>
                </a:gs>
              </a:gsLst>
              <a:lin ang="5400000" scaled="0"/>
            </a:gra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7" name="Shape 117"/>
          <p:cNvSpPr txBox="1"/>
          <p:nvPr/>
        </p:nvSpPr>
        <p:spPr>
          <a:xfrm>
            <a:off x="5394098" y="3167389"/>
            <a:ext cx="1431703" cy="523219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2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DELORS</a:t>
            </a:r>
          </a:p>
        </p:txBody>
      </p:sp>
      <p:sp>
        <p:nvSpPr>
          <p:cNvPr id="118" name="Shape 118"/>
          <p:cNvSpPr/>
          <p:nvPr/>
        </p:nvSpPr>
        <p:spPr>
          <a:xfrm rot="-5400000">
            <a:off x="5402725" y="5808310"/>
            <a:ext cx="1414447" cy="660040"/>
          </a:xfrm>
          <a:prstGeom prst="homePlate">
            <a:avLst>
              <a:gd name="adj" fmla="val 50000"/>
            </a:avLst>
          </a:prstGeom>
          <a:solidFill>
            <a:srgbClr val="85553B"/>
          </a:solidFill>
          <a:ln w="12700" cap="flat" cmpd="sng">
            <a:solidFill>
              <a:srgbClr val="85553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/>
        </p:nvSpPr>
        <p:spPr>
          <a:xfrm>
            <a:off x="302053" y="225467"/>
            <a:ext cx="4958879" cy="2246769"/>
          </a:xfrm>
          <a:prstGeom prst="rect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buSzPct val="25000"/>
              <a:buNone/>
            </a:pPr>
            <a:r>
              <a:rPr lang="es-G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la combinación de </a:t>
            </a:r>
            <a:r>
              <a:rPr lang="es-GT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habilidades</a:t>
            </a:r>
            <a:r>
              <a:rPr lang="es-G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prácticas, </a:t>
            </a:r>
            <a:r>
              <a:rPr lang="es-GT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conocimientos</a:t>
            </a:r>
            <a:r>
              <a:rPr lang="es-G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motivación, </a:t>
            </a:r>
            <a:r>
              <a:rPr lang="es-GT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valores</a:t>
            </a:r>
            <a:r>
              <a:rPr lang="es-G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éticos, </a:t>
            </a:r>
            <a:r>
              <a:rPr lang="es-GT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actitudes,</a:t>
            </a:r>
            <a:r>
              <a:rPr lang="es-G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emociones y otros componentes sociales y de comportamiento que pueden movilizarse conjuntamente para que la acción realizada en una situación determinada pueda ser eficaz.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4198087" y="4666960"/>
            <a:ext cx="4795600" cy="2246769"/>
          </a:xfrm>
          <a:prstGeom prst="rect">
            <a:avLst/>
          </a:prstGeom>
          <a:solidFill>
            <a:srgbClr val="C9C9C9"/>
          </a:solidFill>
          <a:ln w="9525" cap="flat" cmpd="sng">
            <a:solidFill>
              <a:schemeClr val="accent5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buSzPct val="25000"/>
              <a:buNone/>
            </a:pPr>
            <a:r>
              <a:rPr lang="es-G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la capacidad o habilidad de efectuar tareas o hacer frente a situaciones diversas de forma eficaz en un contexto determinado. Para ello, es necesario movilizar </a:t>
            </a:r>
            <a:r>
              <a:rPr lang="es-GT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actitudes, habilidades y conocimientos</a:t>
            </a:r>
            <a:r>
              <a:rPr lang="es-G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al mismo tiempo y de forma interrelacionada.</a:t>
            </a:r>
          </a:p>
        </p:txBody>
      </p:sp>
      <p:sp>
        <p:nvSpPr>
          <p:cNvPr id="125" name="Shape 125"/>
          <p:cNvSpPr txBox="1"/>
          <p:nvPr/>
        </p:nvSpPr>
        <p:spPr>
          <a:xfrm>
            <a:off x="6125632" y="1096158"/>
            <a:ext cx="6066367" cy="3323986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chemeClr val="accent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buSzPct val="25000"/>
              <a:buNone/>
            </a:pPr>
            <a:r>
              <a:rPr lang="es-GT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el conjunto dinámico de saberes </a:t>
            </a:r>
            <a:r>
              <a:rPr lang="es-GT"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conceptuales, procedimentales y actitudinales </a:t>
            </a:r>
            <a:r>
              <a:rPr lang="es-GT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un ser humano, utilizando sus habilidades de pensamiento, ha conseguido desarrollar a ciertos niveles de calidad. Dichas competencias le hacen apto para aprender más, para resolver los problemas de la vida, para formarse como persona integral, y para convivir con los demás. Esencialmente hacen al sujeto, capaz de realizarse humanamente, socialmente y profesionalmente. </a:t>
            </a:r>
          </a:p>
        </p:txBody>
      </p:sp>
      <p:grpSp>
        <p:nvGrpSpPr>
          <p:cNvPr id="126" name="Shape 126"/>
          <p:cNvGrpSpPr/>
          <p:nvPr/>
        </p:nvGrpSpPr>
        <p:grpSpPr>
          <a:xfrm>
            <a:off x="618977" y="2306312"/>
            <a:ext cx="5991932" cy="4282216"/>
            <a:chOff x="1227437" y="1680706"/>
            <a:chExt cx="3956247" cy="3442912"/>
          </a:xfrm>
        </p:grpSpPr>
        <p:grpSp>
          <p:nvGrpSpPr>
            <p:cNvPr id="127" name="Shape 127"/>
            <p:cNvGrpSpPr/>
            <p:nvPr/>
          </p:nvGrpSpPr>
          <p:grpSpPr>
            <a:xfrm>
              <a:off x="1227437" y="3361037"/>
              <a:ext cx="3956247" cy="123568"/>
              <a:chOff x="1227437" y="3361037"/>
              <a:chExt cx="3956247" cy="123568"/>
            </a:xfrm>
          </p:grpSpPr>
          <p:cxnSp>
            <p:nvCxnSpPr>
              <p:cNvPr id="128" name="Shape 128"/>
              <p:cNvCxnSpPr/>
              <p:nvPr/>
            </p:nvCxnSpPr>
            <p:spPr>
              <a:xfrm rot="10800000" flipH="1">
                <a:off x="1227437" y="3422820"/>
                <a:ext cx="3956247" cy="6179"/>
              </a:xfrm>
              <a:prstGeom prst="straightConnector1">
                <a:avLst/>
              </a:prstGeom>
              <a:noFill/>
              <a:ln w="47625" cap="flat" cmpd="sng">
                <a:solidFill>
                  <a:srgbClr val="385623"/>
                </a:solidFill>
                <a:prstDash val="dash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129" name="Shape 129"/>
              <p:cNvSpPr/>
              <p:nvPr/>
            </p:nvSpPr>
            <p:spPr>
              <a:xfrm>
                <a:off x="1869989" y="3361039"/>
                <a:ext cx="123567" cy="123567"/>
              </a:xfrm>
              <a:prstGeom prst="ellipse">
                <a:avLst/>
              </a:prstGeom>
              <a:solidFill>
                <a:srgbClr val="F88D34"/>
              </a:solidFill>
              <a:ln w="12700" cap="flat" cmpd="sng">
                <a:solidFill>
                  <a:srgbClr val="3F3F3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Shape 130"/>
              <p:cNvSpPr/>
              <p:nvPr/>
            </p:nvSpPr>
            <p:spPr>
              <a:xfrm>
                <a:off x="3124200" y="3361039"/>
                <a:ext cx="123567" cy="123567"/>
              </a:xfrm>
              <a:prstGeom prst="ellipse">
                <a:avLst/>
              </a:prstGeom>
              <a:solidFill>
                <a:srgbClr val="F88D34"/>
              </a:solidFill>
              <a:ln w="12700" cap="flat" cmpd="sng">
                <a:solidFill>
                  <a:srgbClr val="3F3F3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Shape 131"/>
              <p:cNvSpPr/>
              <p:nvPr/>
            </p:nvSpPr>
            <p:spPr>
              <a:xfrm>
                <a:off x="4378410" y="3361037"/>
                <a:ext cx="123567" cy="123567"/>
              </a:xfrm>
              <a:prstGeom prst="ellipse">
                <a:avLst/>
              </a:prstGeom>
              <a:solidFill>
                <a:srgbClr val="F88D34"/>
              </a:solidFill>
              <a:ln w="12700" cap="flat" cmpd="sng">
                <a:solidFill>
                  <a:srgbClr val="3F3F3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" name="Shape 132"/>
            <p:cNvGrpSpPr/>
            <p:nvPr/>
          </p:nvGrpSpPr>
          <p:grpSpPr>
            <a:xfrm>
              <a:off x="1326858" y="1688798"/>
              <a:ext cx="1177402" cy="1177402"/>
              <a:chOff x="1261147" y="1886697"/>
              <a:chExt cx="1341250" cy="1341250"/>
            </a:xfrm>
          </p:grpSpPr>
          <p:sp>
            <p:nvSpPr>
              <p:cNvPr id="133" name="Shape 133"/>
              <p:cNvSpPr/>
              <p:nvPr/>
            </p:nvSpPr>
            <p:spPr>
              <a:xfrm rot="8100000">
                <a:off x="1457568" y="2083118"/>
                <a:ext cx="948407" cy="948407"/>
              </a:xfrm>
              <a:prstGeom prst="teardrop">
                <a:avLst>
                  <a:gd name="adj" fmla="val 100000"/>
                </a:avLst>
              </a:prstGeom>
              <a:solidFill>
                <a:schemeClr val="lt1"/>
              </a:solidFill>
              <a:ln w="12700" cap="flat" cmpd="sng">
                <a:solidFill>
                  <a:srgbClr val="A8D08C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Shape 134"/>
              <p:cNvSpPr/>
              <p:nvPr/>
            </p:nvSpPr>
            <p:spPr>
              <a:xfrm>
                <a:off x="1566983" y="2184443"/>
                <a:ext cx="729574" cy="72957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" name="Shape 135"/>
            <p:cNvGrpSpPr/>
            <p:nvPr/>
          </p:nvGrpSpPr>
          <p:grpSpPr>
            <a:xfrm>
              <a:off x="3835279" y="1680706"/>
              <a:ext cx="1177402" cy="1177402"/>
              <a:chOff x="1261147" y="1886697"/>
              <a:chExt cx="1341250" cy="1341250"/>
            </a:xfrm>
          </p:grpSpPr>
          <p:sp>
            <p:nvSpPr>
              <p:cNvPr id="136" name="Shape 136"/>
              <p:cNvSpPr/>
              <p:nvPr/>
            </p:nvSpPr>
            <p:spPr>
              <a:xfrm rot="8100000">
                <a:off x="1457568" y="2083118"/>
                <a:ext cx="948407" cy="948407"/>
              </a:xfrm>
              <a:prstGeom prst="teardrop">
                <a:avLst>
                  <a:gd name="adj" fmla="val 100000"/>
                </a:avLst>
              </a:prstGeom>
              <a:solidFill>
                <a:schemeClr val="lt1"/>
              </a:solidFill>
              <a:ln w="12700" cap="flat" cmpd="sng">
                <a:solidFill>
                  <a:srgbClr val="A8D08C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Shape 137"/>
              <p:cNvSpPr/>
              <p:nvPr/>
            </p:nvSpPr>
            <p:spPr>
              <a:xfrm>
                <a:off x="1566983" y="2184443"/>
                <a:ext cx="729574" cy="729574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" name="Shape 138"/>
            <p:cNvGrpSpPr/>
            <p:nvPr/>
          </p:nvGrpSpPr>
          <p:grpSpPr>
            <a:xfrm rot="10800000">
              <a:off x="2597543" y="3946217"/>
              <a:ext cx="1177402" cy="1177402"/>
              <a:chOff x="1261147" y="1886697"/>
              <a:chExt cx="1341250" cy="1341250"/>
            </a:xfrm>
          </p:grpSpPr>
          <p:sp>
            <p:nvSpPr>
              <p:cNvPr id="139" name="Shape 139"/>
              <p:cNvSpPr/>
              <p:nvPr/>
            </p:nvSpPr>
            <p:spPr>
              <a:xfrm rot="8100000">
                <a:off x="1457568" y="2083118"/>
                <a:ext cx="948407" cy="948407"/>
              </a:xfrm>
              <a:prstGeom prst="teardrop">
                <a:avLst>
                  <a:gd name="adj" fmla="val 100000"/>
                </a:avLst>
              </a:prstGeom>
              <a:solidFill>
                <a:schemeClr val="lt1"/>
              </a:solidFill>
              <a:ln w="12700" cap="flat" cmpd="sng">
                <a:solidFill>
                  <a:srgbClr val="A8D08C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Shape 140"/>
              <p:cNvSpPr/>
              <p:nvPr/>
            </p:nvSpPr>
            <p:spPr>
              <a:xfrm>
                <a:off x="1566983" y="2184443"/>
                <a:ext cx="729574" cy="729574"/>
              </a:xfrm>
              <a:prstGeom prst="ellipse">
                <a:avLst/>
              </a:prstGeom>
              <a:solidFill>
                <a:srgbClr val="2E75B5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1" name="Shape 141"/>
            <p:cNvSpPr txBox="1"/>
            <p:nvPr/>
          </p:nvSpPr>
          <p:spPr>
            <a:xfrm>
              <a:off x="1622833" y="2115517"/>
              <a:ext cx="588215" cy="24745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GT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OCDE</a:t>
              </a:r>
            </a:p>
          </p:txBody>
        </p:sp>
        <p:sp>
          <p:nvSpPr>
            <p:cNvPr id="142" name="Shape 142"/>
            <p:cNvSpPr txBox="1"/>
            <p:nvPr/>
          </p:nvSpPr>
          <p:spPr>
            <a:xfrm>
              <a:off x="4129873" y="2051863"/>
              <a:ext cx="588215" cy="42067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GT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Liceo Javier</a:t>
              </a:r>
            </a:p>
          </p:txBody>
        </p:sp>
        <p:sp>
          <p:nvSpPr>
            <p:cNvPr id="143" name="Shape 143"/>
            <p:cNvSpPr txBox="1"/>
            <p:nvPr/>
          </p:nvSpPr>
          <p:spPr>
            <a:xfrm>
              <a:off x="2883468" y="4346489"/>
              <a:ext cx="588215" cy="5938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GT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Zabala &amp; Arnau</a:t>
              </a:r>
            </a:p>
          </p:txBody>
        </p:sp>
        <p:sp>
          <p:nvSpPr>
            <p:cNvPr id="144" name="Shape 144"/>
            <p:cNvSpPr txBox="1"/>
            <p:nvPr/>
          </p:nvSpPr>
          <p:spPr>
            <a:xfrm>
              <a:off x="1622833" y="3039761"/>
              <a:ext cx="588215" cy="27219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GT" sz="1600" b="1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2002</a:t>
              </a:r>
            </a:p>
          </p:txBody>
        </p:sp>
        <p:sp>
          <p:nvSpPr>
            <p:cNvPr id="145" name="Shape 145"/>
            <p:cNvSpPr txBox="1"/>
            <p:nvPr/>
          </p:nvSpPr>
          <p:spPr>
            <a:xfrm>
              <a:off x="2874181" y="3545733"/>
              <a:ext cx="588215" cy="27219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GT" sz="1600" b="1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2007</a:t>
              </a:r>
            </a:p>
          </p:txBody>
        </p:sp>
        <p:sp>
          <p:nvSpPr>
            <p:cNvPr id="146" name="Shape 146"/>
            <p:cNvSpPr txBox="1"/>
            <p:nvPr/>
          </p:nvSpPr>
          <p:spPr>
            <a:xfrm>
              <a:off x="4129610" y="3034608"/>
              <a:ext cx="588215" cy="27219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GT" sz="1600" b="1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2015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/>
        </p:nvSpPr>
        <p:spPr>
          <a:xfrm>
            <a:off x="3155322" y="1365100"/>
            <a:ext cx="4546243" cy="4265617"/>
          </a:xfrm>
          <a:prstGeom prst="ellipse">
            <a:avLst/>
          </a:prstGeom>
          <a:solidFill>
            <a:srgbClr val="FF996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Shape 152"/>
          <p:cNvSpPr/>
          <p:nvPr/>
        </p:nvSpPr>
        <p:spPr>
          <a:xfrm>
            <a:off x="3621108" y="1801127"/>
            <a:ext cx="3616817" cy="3393563"/>
          </a:xfrm>
          <a:prstGeom prst="ellipse">
            <a:avLst/>
          </a:prstGeom>
          <a:solidFill>
            <a:srgbClr val="A8723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4013914" y="2175835"/>
            <a:ext cx="2829059" cy="2654430"/>
          </a:xfrm>
          <a:prstGeom prst="ellipse">
            <a:avLst/>
          </a:prstGeom>
          <a:solidFill>
            <a:srgbClr val="85553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/>
          <p:nvPr/>
        </p:nvSpPr>
        <p:spPr>
          <a:xfrm>
            <a:off x="4423892" y="2560508"/>
            <a:ext cx="2009104" cy="188508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5853448" y="3516776"/>
            <a:ext cx="3251915" cy="20521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C9C9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6432996" y="2330383"/>
            <a:ext cx="2672367" cy="2421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87236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Shape 157"/>
          <p:cNvSpPr/>
          <p:nvPr/>
        </p:nvSpPr>
        <p:spPr>
          <a:xfrm>
            <a:off x="6478071" y="2836050"/>
            <a:ext cx="2627292" cy="244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85553B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Shape 158"/>
          <p:cNvSpPr txBox="1"/>
          <p:nvPr/>
        </p:nvSpPr>
        <p:spPr>
          <a:xfrm>
            <a:off x="9262057" y="3412401"/>
            <a:ext cx="2356832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CONSCIENTES</a:t>
            </a:r>
          </a:p>
        </p:txBody>
      </p:sp>
      <p:sp>
        <p:nvSpPr>
          <p:cNvPr id="159" name="Shape 159"/>
          <p:cNvSpPr txBox="1"/>
          <p:nvPr/>
        </p:nvSpPr>
        <p:spPr>
          <a:xfrm>
            <a:off x="9262057" y="2751615"/>
            <a:ext cx="2266682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COMPASIVOS</a:t>
            </a:r>
          </a:p>
        </p:txBody>
      </p:sp>
      <p:sp>
        <p:nvSpPr>
          <p:cNvPr id="160" name="Shape 160"/>
          <p:cNvSpPr txBox="1"/>
          <p:nvPr/>
        </p:nvSpPr>
        <p:spPr>
          <a:xfrm>
            <a:off x="9262057" y="2175835"/>
            <a:ext cx="2547870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COMPROMETIDOS</a:t>
            </a:r>
          </a:p>
        </p:txBody>
      </p:sp>
      <p:sp>
        <p:nvSpPr>
          <p:cNvPr id="161" name="Shape 161"/>
          <p:cNvSpPr txBox="1"/>
          <p:nvPr/>
        </p:nvSpPr>
        <p:spPr>
          <a:xfrm>
            <a:off x="9262057" y="1587037"/>
            <a:ext cx="2547868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COMPETENTES</a:t>
            </a:r>
          </a:p>
        </p:txBody>
      </p:sp>
      <p:sp>
        <p:nvSpPr>
          <p:cNvPr id="162" name="Shape 162"/>
          <p:cNvSpPr/>
          <p:nvPr/>
        </p:nvSpPr>
        <p:spPr>
          <a:xfrm>
            <a:off x="6432996" y="1715623"/>
            <a:ext cx="2672367" cy="2421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9966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/>
          <p:nvPr/>
        </p:nvSpPr>
        <p:spPr>
          <a:xfrm>
            <a:off x="663260" y="5697412"/>
            <a:ext cx="4604198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28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LA EXCELENCIA HUMANA</a:t>
            </a:r>
          </a:p>
        </p:txBody>
      </p:sp>
      <p:sp>
        <p:nvSpPr>
          <p:cNvPr id="164" name="Shape 164"/>
          <p:cNvSpPr/>
          <p:nvPr/>
        </p:nvSpPr>
        <p:spPr>
          <a:xfrm rot="-5400000">
            <a:off x="5502531" y="5908113"/>
            <a:ext cx="1214837" cy="660040"/>
          </a:xfrm>
          <a:prstGeom prst="homePlate">
            <a:avLst>
              <a:gd name="adj" fmla="val 50000"/>
            </a:avLst>
          </a:prstGeom>
          <a:solidFill>
            <a:srgbClr val="85553B"/>
          </a:solidFill>
          <a:ln w="12700" cap="flat" cmpd="sng">
            <a:solidFill>
              <a:srgbClr val="85553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/>
        </p:nvSpPr>
        <p:spPr>
          <a:xfrm>
            <a:off x="521593" y="1047263"/>
            <a:ext cx="5531477" cy="14773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A87236"/>
                </a:solidFill>
                <a:latin typeface="Calibri"/>
                <a:ea typeface="Calibri"/>
                <a:cs typeface="Calibri"/>
                <a:sym typeface="Calibri"/>
              </a:rPr>
              <a:t>Acompañar y formar personas conscientes, compasivas, comprometidas y competentes, desde los fundamentos de la educación de la Compañía de Jesús, que contribuyan a la construcción de una sociedad donde se vivan los valores cristianos.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2959456" y="4074723"/>
            <a:ext cx="5640945" cy="1754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rgbClr val="A87236"/>
                </a:solidFill>
                <a:latin typeface="Calibri"/>
                <a:ea typeface="Calibri"/>
                <a:cs typeface="Calibri"/>
                <a:sym typeface="Calibri"/>
              </a:rPr>
              <a:t>Ofrecer ayudas ajustadas a los estudiantes para formarse como personas conscientes de sí mismas y de las necesidades del mundo, compasivas y comprometidas con la transformación de la realidad, y que han desarrollado las competencias fundamentales para la vida, inspiradas en el carisma ignaciano.</a:t>
            </a:r>
          </a:p>
        </p:txBody>
      </p:sp>
      <p:sp>
        <p:nvSpPr>
          <p:cNvPr id="171" name="Shape 171"/>
          <p:cNvSpPr txBox="1"/>
          <p:nvPr/>
        </p:nvSpPr>
        <p:spPr>
          <a:xfrm>
            <a:off x="548018" y="555566"/>
            <a:ext cx="2923503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2400" b="1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VISIÓN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1391583" y="3658875"/>
            <a:ext cx="4159875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2400" b="1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CONCEPTO DE CALIDAD</a:t>
            </a: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72646" y="297321"/>
            <a:ext cx="4518339" cy="388081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Shape 174"/>
          <p:cNvSpPr/>
          <p:nvPr/>
        </p:nvSpPr>
        <p:spPr>
          <a:xfrm rot="-5400000">
            <a:off x="5402725" y="5808310"/>
            <a:ext cx="1414447" cy="660040"/>
          </a:xfrm>
          <a:prstGeom prst="homePlate">
            <a:avLst>
              <a:gd name="adj" fmla="val 50000"/>
            </a:avLst>
          </a:prstGeom>
          <a:solidFill>
            <a:srgbClr val="85553B"/>
          </a:solidFill>
          <a:ln w="12700" cap="flat" cmpd="sng">
            <a:solidFill>
              <a:srgbClr val="85553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Shape 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8930" y="0"/>
            <a:ext cx="9299016" cy="6230893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Shape 180"/>
          <p:cNvSpPr/>
          <p:nvPr/>
        </p:nvSpPr>
        <p:spPr>
          <a:xfrm rot="-5400000">
            <a:off x="5642061" y="5820756"/>
            <a:ext cx="1414447" cy="660040"/>
          </a:xfrm>
          <a:prstGeom prst="homePlate">
            <a:avLst>
              <a:gd name="adj" fmla="val 50000"/>
            </a:avLst>
          </a:prstGeom>
          <a:solidFill>
            <a:srgbClr val="85553B"/>
          </a:solidFill>
          <a:ln w="12700" cap="flat" cmpd="sng">
            <a:solidFill>
              <a:srgbClr val="85553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/>
        </p:nvSpPr>
        <p:spPr>
          <a:xfrm>
            <a:off x="631064" y="6117464"/>
            <a:ext cx="2743199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G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CAPÍTULO 2</a:t>
            </a:r>
          </a:p>
        </p:txBody>
      </p:sp>
      <p:graphicFrame>
        <p:nvGraphicFramePr>
          <p:cNvPr id="186" name="Shape 186"/>
          <p:cNvGraphicFramePr/>
          <p:nvPr/>
        </p:nvGraphicFramePr>
        <p:xfrm>
          <a:off x="631064" y="309091"/>
          <a:ext cx="10818225" cy="846600"/>
        </p:xfrm>
        <a:graphic>
          <a:graphicData uri="http://schemas.openxmlformats.org/drawingml/2006/table">
            <a:tbl>
              <a:tblPr firstRow="1" bandRow="1">
                <a:noFill/>
                <a:tableStyleId>{EEE432DA-82A5-4A87-AC3A-CD66AF4674EF}</a:tableStyleId>
              </a:tblPr>
              <a:tblGrid>
                <a:gridCol w="3606075"/>
                <a:gridCol w="3606075"/>
                <a:gridCol w="3606075"/>
              </a:tblGrid>
              <a:tr h="476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 u="none" strike="noStrike" cap="none"/>
                        <a:t>SABER CONOCER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SABER HACER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SABER SER Y CONVIVIR</a:t>
                      </a:r>
                    </a:p>
                  </a:txBody>
                  <a:tcPr marL="91450" marR="91450" marT="45725" marB="45725"/>
                </a:tc>
              </a:tr>
              <a:tr h="370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Conceptos, hechos, principios…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Procedimientos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Actitudes y valores</a:t>
                      </a: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87" name="Shape 1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5765" y="1833926"/>
            <a:ext cx="10328855" cy="428353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Shape 188"/>
          <p:cNvSpPr/>
          <p:nvPr/>
        </p:nvSpPr>
        <p:spPr>
          <a:xfrm>
            <a:off x="5447764" y="1184855"/>
            <a:ext cx="901521" cy="61043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/>
          <p:nvPr/>
        </p:nvSpPr>
        <p:spPr>
          <a:xfrm rot="-5400000">
            <a:off x="5642061" y="5820756"/>
            <a:ext cx="1414447" cy="660040"/>
          </a:xfrm>
          <a:prstGeom prst="homePlate">
            <a:avLst>
              <a:gd name="adj" fmla="val 50000"/>
            </a:avLst>
          </a:prstGeom>
          <a:solidFill>
            <a:srgbClr val="85553B"/>
          </a:solidFill>
          <a:ln w="12700" cap="flat" cmpd="sng">
            <a:solidFill>
              <a:srgbClr val="85553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Shape 19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-158508" y="467601"/>
            <a:ext cx="951058" cy="634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" name="Shape 195"/>
          <p:cNvGraphicFramePr/>
          <p:nvPr/>
        </p:nvGraphicFramePr>
        <p:xfrm>
          <a:off x="631064" y="309091"/>
          <a:ext cx="10818225" cy="846600"/>
        </p:xfrm>
        <a:graphic>
          <a:graphicData uri="http://schemas.openxmlformats.org/drawingml/2006/table">
            <a:tbl>
              <a:tblPr firstRow="1" bandRow="1">
                <a:noFill/>
                <a:tableStyleId>{BD64B857-7E86-4316-91B0-89549EC2E21A}</a:tableStyleId>
              </a:tblPr>
              <a:tblGrid>
                <a:gridCol w="3606075"/>
                <a:gridCol w="3606075"/>
                <a:gridCol w="3606075"/>
              </a:tblGrid>
              <a:tr h="476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SABER CONOCER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SABER HACER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SABER SER Y CONVIVIR</a:t>
                      </a:r>
                    </a:p>
                  </a:txBody>
                  <a:tcPr marL="91450" marR="91450" marT="45725" marB="45725"/>
                </a:tc>
              </a:tr>
              <a:tr h="370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Conceptos, hechos, principios…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Procedimientos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GT" sz="1800"/>
                        <a:t>Actitudes y valores</a:t>
                      </a: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1249" y="1155675"/>
            <a:ext cx="1140938" cy="7606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7" name="Shape 197"/>
          <p:cNvGraphicFramePr/>
          <p:nvPr/>
        </p:nvGraphicFramePr>
        <p:xfrm>
          <a:off x="336243" y="2009103"/>
          <a:ext cx="11113075" cy="4732020"/>
        </p:xfrm>
        <a:graphic>
          <a:graphicData uri="http://schemas.openxmlformats.org/drawingml/2006/table">
            <a:tbl>
              <a:tblPr>
                <a:noFill/>
                <a:tableStyleId>{83733E3C-E606-4755-94E4-7FCC11B0744A}</a:tableStyleId>
              </a:tblPr>
              <a:tblGrid>
                <a:gridCol w="2924750"/>
                <a:gridCol w="2924750"/>
                <a:gridCol w="2690375"/>
                <a:gridCol w="2573200"/>
              </a:tblGrid>
              <a:tr h="89950">
                <a:tc gridSpan="4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SOLIDARIDAD en contraste con el individualismo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753650">
                <a:tc gridSpan="4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DEFINICIÓN: </a:t>
                      </a:r>
                      <a:r>
                        <a:rPr lang="es-GT" sz="15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 comprender y sentir con los otros (“compasión”), reconociéndolos en su dignidad de persona, y colocando en un mismo plano, sus intereses con los de sus semejantes; la solidaridad supone autonomía, búsqueda del bien común y una inclinación equilibrada hacia los más necesitados.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6147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DIMENSIONES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INDICADORES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6782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Operaciones formales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(Primer Curso a Quinto Bachillerato)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Operaciones concretas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(Segundo a Sexto de Primaria)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 Operatorio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(Kínder a Primer Grado)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</a:tr>
              <a:tr h="753650">
                <a:tc row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Sentir con los otros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Conoce su dignidad y la de todo ser humano, como persona y como hijo de Dios.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Reconoce que es un ser valioso como hijo de Dios y percibe a los otros también como valiosos.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 siente y acepta amado por Dios.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3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Reconoce las realidades sociales que atentan contra la dignidad humana.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Reconoce realidades sociales injustas en su contexto escolar y nacional.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Identifica acciones que hacen daño a las  personas.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3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Tiene sintonía afectiva y compasiva con el que sufre.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Empatiza con los que sufren alguna necesidad (material, afectiva y social).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GT" sz="15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Ayuda a sus compañeros que tienen algún dolor o sufrimiento.</a:t>
                      </a:r>
                    </a:p>
                  </a:txBody>
                  <a:tcPr marL="111100" marR="11110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8" name="Shape 198"/>
          <p:cNvSpPr/>
          <p:nvPr/>
        </p:nvSpPr>
        <p:spPr>
          <a:xfrm rot="-5400000">
            <a:off x="5402725" y="5808310"/>
            <a:ext cx="1414447" cy="660040"/>
          </a:xfrm>
          <a:prstGeom prst="homePlate">
            <a:avLst>
              <a:gd name="adj" fmla="val 50000"/>
            </a:avLst>
          </a:prstGeom>
          <a:solidFill>
            <a:srgbClr val="85553B"/>
          </a:solidFill>
          <a:ln w="12700" cap="flat" cmpd="sng">
            <a:solidFill>
              <a:srgbClr val="85553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572</Words>
  <Application>Microsoft Office PowerPoint</Application>
  <PresentationFormat>Personalizado</PresentationFormat>
  <Paragraphs>76</Paragraphs>
  <Slides>12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Un modelo de educación para el siglo XXI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modelo de educación para el siglo XXI</dc:title>
  <dc:creator>usuario</dc:creator>
  <cp:lastModifiedBy>usuario</cp:lastModifiedBy>
  <cp:revision>1</cp:revision>
  <dcterms:modified xsi:type="dcterms:W3CDTF">2016-09-02T20:47:11Z</dcterms:modified>
</cp:coreProperties>
</file>