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48"/>
  </p:notesMasterIdLst>
  <p:handoutMasterIdLst>
    <p:handoutMasterId r:id="rId49"/>
  </p:handoutMasterIdLst>
  <p:sldIdLst>
    <p:sldId id="256" r:id="rId2"/>
    <p:sldId id="281" r:id="rId3"/>
    <p:sldId id="257" r:id="rId4"/>
    <p:sldId id="325" r:id="rId5"/>
    <p:sldId id="326" r:id="rId6"/>
    <p:sldId id="327" r:id="rId7"/>
    <p:sldId id="258" r:id="rId8"/>
    <p:sldId id="282" r:id="rId9"/>
    <p:sldId id="284" r:id="rId10"/>
    <p:sldId id="285"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286" r:id="rId26"/>
    <p:sldId id="317" r:id="rId27"/>
    <p:sldId id="318" r:id="rId28"/>
    <p:sldId id="319" r:id="rId29"/>
    <p:sldId id="320" r:id="rId30"/>
    <p:sldId id="321" r:id="rId31"/>
    <p:sldId id="322" r:id="rId32"/>
    <p:sldId id="323" r:id="rId33"/>
    <p:sldId id="301" r:id="rId34"/>
    <p:sldId id="308" r:id="rId35"/>
    <p:sldId id="309" r:id="rId36"/>
    <p:sldId id="310" r:id="rId37"/>
    <p:sldId id="311" r:id="rId38"/>
    <p:sldId id="312" r:id="rId39"/>
    <p:sldId id="313" r:id="rId40"/>
    <p:sldId id="314" r:id="rId41"/>
    <p:sldId id="302" r:id="rId42"/>
    <p:sldId id="303" r:id="rId43"/>
    <p:sldId id="305" r:id="rId44"/>
    <p:sldId id="306" r:id="rId45"/>
    <p:sldId id="307" r:id="rId46"/>
    <p:sldId id="324" r:id="rId47"/>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42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66CD5BC-E630-407E-AE05-7DC9E188C90C}" type="datetimeFigureOut">
              <a:rPr lang="es-ES" smtClean="0"/>
              <a:pPr/>
              <a:t>05/09/2016</a:t>
            </a:fld>
            <a:endParaRPr lang="es-ES"/>
          </a:p>
        </p:txBody>
      </p:sp>
      <p:sp>
        <p:nvSpPr>
          <p:cNvPr id="4" name="3 Marcador de pie de página"/>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3305E0A-B56A-4B11-AA1C-9BE456CE6099}" type="slidenum">
              <a:rPr lang="es-ES" smtClean="0"/>
              <a:pPr/>
              <a:t>‹Nº›</a:t>
            </a:fld>
            <a:endParaRPr 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B56ED75-554F-4190-A204-42EF0AF63121}" type="datetimeFigureOut">
              <a:rPr lang="es-ES" smtClean="0"/>
              <a:pPr/>
              <a:t>05/09/2016</a:t>
            </a:fld>
            <a:endParaRPr lang="es-ES"/>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56392AF-44A4-4A3F-8F1F-847ACA6153FD}"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C56392AF-44A4-4A3F-8F1F-847ACA6153FD}" type="slidenum">
              <a:rPr lang="es-ES" smtClean="0"/>
              <a:pPr/>
              <a:t>3</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C56392AF-44A4-4A3F-8F1F-847ACA6153FD}" type="slidenum">
              <a:rPr lang="es-ES" smtClean="0"/>
              <a:pPr/>
              <a:t>4</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3" name="22 Rectángulo"/>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Rectángulo"/>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Rectángulo"/>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Rectángulo"/>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Rectángulo"/>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Rectángulo redondeado"/>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Rectángulo redondeado"/>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Rectángulo"/>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6705600" y="4206240"/>
            <a:ext cx="960120" cy="457200"/>
          </a:xfrm>
        </p:spPr>
        <p:txBody>
          <a:bodyPr/>
          <a:lstStyle/>
          <a:p>
            <a:fld id="{B9F2E890-9D9F-4174-BA25-DCB7E2D7E397}" type="datetime1">
              <a:rPr lang="es-ES" smtClean="0"/>
              <a:pPr/>
              <a:t>05/09/2016</a:t>
            </a:fld>
            <a:endParaRPr lang="es-ES"/>
          </a:p>
        </p:txBody>
      </p:sp>
      <p:sp>
        <p:nvSpPr>
          <p:cNvPr id="17" name="16 Marcador de pie de página"/>
          <p:cNvSpPr>
            <a:spLocks noGrp="1"/>
          </p:cNvSpPr>
          <p:nvPr>
            <p:ph type="ftr" sz="quarter" idx="11"/>
          </p:nvPr>
        </p:nvSpPr>
        <p:spPr>
          <a:xfrm>
            <a:off x="5410200" y="4205288"/>
            <a:ext cx="1295400" cy="457200"/>
          </a:xfrm>
        </p:spPr>
        <p:txBody>
          <a:bodyPr/>
          <a:lstStyle/>
          <a:p>
            <a:endParaRPr lang="es-ES"/>
          </a:p>
        </p:txBody>
      </p:sp>
      <p:sp>
        <p:nvSpPr>
          <p:cNvPr id="29" name="28 Marcador de número de diapositiva"/>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FC3120C-47A4-45D1-935E-749835D761EC}" type="datetime1">
              <a:rPr lang="es-ES" smtClean="0"/>
              <a:pPr/>
              <a:t>05/09/2016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1143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143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09E928E5-4D91-4DB4-9B7E-3D770242A481}" type="datetime1">
              <a:rPr lang="es-ES" smtClean="0"/>
              <a:pPr/>
              <a:t>05/09/2016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D961905F-A3BE-416C-A39E-5CC5DD223D59}" type="datetime1">
              <a:rPr lang="es-ES" smtClean="0"/>
              <a:pPr/>
              <a:t>05/09/2016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B7249E59-C895-42BA-8E68-DAD4C4EBD7CB}" type="datetime1">
              <a:rPr lang="es-ES" smtClean="0"/>
              <a:pPr/>
              <a:t>05/09/2016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C782F49D-9C17-42CB-B5AC-8AB566369EB1}" type="datetime1">
              <a:rPr lang="es-ES" smtClean="0"/>
              <a:pPr/>
              <a:t>05/09/2016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81000" y="1143000"/>
            <a:ext cx="8382000" cy="1069848"/>
          </a:xfrm>
        </p:spPr>
        <p:txBody>
          <a:bodyPr anchor="ctr"/>
          <a:lstStyle>
            <a:lvl1pPr>
              <a:defRPr sz="4000" b="0" i="0"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fecha"/>
          <p:cNvSpPr>
            <a:spLocks noGrp="1"/>
          </p:cNvSpPr>
          <p:nvPr>
            <p:ph type="dt" sz="half" idx="10"/>
          </p:nvPr>
        </p:nvSpPr>
        <p:spPr/>
        <p:txBody>
          <a:bodyPr rtlCol="0"/>
          <a:lstStyle/>
          <a:p>
            <a:fld id="{8218DC49-D202-486F-92EF-478E18232A1B}" type="datetime1">
              <a:rPr lang="es-ES" smtClean="0"/>
              <a:pPr/>
              <a:t>05/09/2016</a:t>
            </a:fld>
            <a:endParaRPr lang="es-ES"/>
          </a:p>
        </p:txBody>
      </p:sp>
      <p:sp>
        <p:nvSpPr>
          <p:cNvPr id="27" name="26 Marcador de número de diapositiva"/>
          <p:cNvSpPr>
            <a:spLocks noGrp="1"/>
          </p:cNvSpPr>
          <p:nvPr>
            <p:ph type="sldNum" sz="quarter" idx="11"/>
          </p:nvPr>
        </p:nvSpPr>
        <p:spPr/>
        <p:txBody>
          <a:bodyPr rtlCol="0"/>
          <a:lstStyle/>
          <a:p>
            <a:fld id="{E1AE5F39-E2DA-40DE-B5B4-554795533AF3}" type="slidenum">
              <a:rPr lang="es-ES" smtClean="0"/>
              <a:pPr/>
              <a:t>‹Nº›</a:t>
            </a:fld>
            <a:endParaRPr lang="es-ES"/>
          </a:p>
        </p:txBody>
      </p:sp>
      <p:sp>
        <p:nvSpPr>
          <p:cNvPr id="28" name="27 Marcador de pie de página"/>
          <p:cNvSpPr>
            <a:spLocks noGrp="1"/>
          </p:cNvSpPr>
          <p:nvPr>
            <p:ph type="ftr" sz="quarter" idx="12"/>
          </p:nvPr>
        </p:nvSpPr>
        <p:spPr/>
        <p:txBody>
          <a:bodyPr rtlCol="0"/>
          <a:lstStyle/>
          <a:p>
            <a:endParaRPr lang="es-ES"/>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a:xfrm>
            <a:off x="6583680" y="612648"/>
            <a:ext cx="957264" cy="457200"/>
          </a:xfrm>
        </p:spPr>
        <p:txBody>
          <a:bodyPr/>
          <a:lstStyle/>
          <a:p>
            <a:fld id="{4B7CCDC3-4FF1-42DF-9DED-C81ABC628599}" type="datetime1">
              <a:rPr lang="es-ES" smtClean="0"/>
              <a:pPr/>
              <a:t>05/09/2016</a:t>
            </a:fld>
            <a:endParaRPr lang="es-ES"/>
          </a:p>
        </p:txBody>
      </p:sp>
      <p:sp>
        <p:nvSpPr>
          <p:cNvPr id="4" name="3 Marcador de pie de página"/>
          <p:cNvSpPr>
            <a:spLocks noGrp="1"/>
          </p:cNvSpPr>
          <p:nvPr>
            <p:ph type="ftr" sz="quarter" idx="11"/>
          </p:nvPr>
        </p:nvSpPr>
        <p:spPr>
          <a:xfrm>
            <a:off x="5257800" y="612648"/>
            <a:ext cx="1325880" cy="457200"/>
          </a:xfrm>
        </p:spPr>
        <p:txBody>
          <a:bodyPr/>
          <a:lstStyle/>
          <a:p>
            <a:endParaRPr lang="es-ES"/>
          </a:p>
        </p:txBody>
      </p:sp>
      <p:sp>
        <p:nvSpPr>
          <p:cNvPr id="5" name="4 Marcador de número de diapositiva"/>
          <p:cNvSpPr>
            <a:spLocks noGrp="1"/>
          </p:cNvSpPr>
          <p:nvPr>
            <p:ph type="sldNum" sz="quarter" idx="12"/>
          </p:nvPr>
        </p:nvSpPr>
        <p:spPr>
          <a:xfrm>
            <a:off x="8174736" y="2272"/>
            <a:ext cx="762000" cy="365760"/>
          </a:xfrm>
        </p:spPr>
        <p:txBody>
          <a:body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3F15BF8-5719-4734-8B02-06EBEA7B4073}" type="datetime1">
              <a:rPr lang="es-ES" smtClean="0"/>
              <a:pPr/>
              <a:t>05/09/2016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353496" y="1101970"/>
            <a:ext cx="3383280" cy="877824"/>
          </a:xfrm>
        </p:spPr>
        <p:txBody>
          <a:bodyPr anchor="b"/>
          <a:lstStyle>
            <a:lvl1pPr algn="l">
              <a:buNone/>
              <a:defRPr sz="1800" b="1"/>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D2A6D402-584E-43C7-9FC6-9B6701A023E1}" type="datetime1">
              <a:rPr lang="es-ES" smtClean="0"/>
              <a:pPr/>
              <a:t>05/09/2016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87673B97-446C-4389-A603-7C71AFB12070}" type="datetime1">
              <a:rPr lang="es-ES" smtClean="0"/>
              <a:pPr/>
              <a:t>05/09/2016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1AE5F39-E2DA-40DE-B5B4-554795533AF3}" type="slidenum">
              <a:rPr lang="es-ES" smtClean="0"/>
              <a:pPr/>
              <a:t>‹Nº›</a:t>
            </a:fld>
            <a:endParaRPr lang="es-ES"/>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8" name="27 Rectángulo"/>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Rectángulo"/>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Rectángulo"/>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Rectángulo"/>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Rectángulo redondeado"/>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Rectángulo redondeado"/>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Rectángulo"/>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Rectángulo"/>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Rectángulo"/>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Rectángulo"/>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Rectángulo"/>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457200" y="1143000"/>
            <a:ext cx="8229600" cy="10668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651E000-6941-45F5-9425-B3465DFEED90}" type="datetime1">
              <a:rPr lang="es-ES" smtClean="0"/>
              <a:pPr/>
              <a:t>05/09/2016</a:t>
            </a:fld>
            <a:endParaRPr lang="es-ES"/>
          </a:p>
        </p:txBody>
      </p:sp>
      <p:sp>
        <p:nvSpPr>
          <p:cNvPr id="3" name="2 Marcador de pie de página"/>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s-ES"/>
          </a:p>
        </p:txBody>
      </p:sp>
      <p:sp>
        <p:nvSpPr>
          <p:cNvPr id="23" name="22 Marcador de número de diapositiva"/>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1AE5F39-E2DA-40DE-B5B4-554795533AF3}" type="slidenum">
              <a:rPr lang="es-ES" smtClean="0"/>
              <a:pPr/>
              <a:t>‹Nº›</a:t>
            </a:fld>
            <a:endParaRPr lang="es-ES"/>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ransition spd="med">
    <p:fade thruBlk="1"/>
  </p:transition>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9.tif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pastoralescolar.com/" TargetMode="Externa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42910" y="1071546"/>
            <a:ext cx="7843838" cy="2286016"/>
          </a:xfrm>
        </p:spPr>
        <p:txBody>
          <a:bodyPr>
            <a:normAutofit fontScale="90000"/>
          </a:bodyPr>
          <a:lstStyle/>
          <a:p>
            <a:pPr algn="ctr"/>
            <a:r>
              <a:rPr lang="es-ES" sz="5400" b="1" dirty="0" smtClean="0"/>
              <a:t/>
            </a:r>
            <a:br>
              <a:rPr lang="es-ES" sz="5400" b="1" dirty="0" smtClean="0"/>
            </a:br>
            <a:r>
              <a:rPr lang="es-ES" sz="5400" b="1" dirty="0" smtClean="0"/>
              <a:t/>
            </a:r>
            <a:br>
              <a:rPr lang="es-ES" sz="5400" b="1" dirty="0" smtClean="0"/>
            </a:br>
            <a:r>
              <a:rPr lang="es-ES" sz="5400" b="1" dirty="0" smtClean="0"/>
              <a:t>PASTORAL ESCOLAR</a:t>
            </a:r>
            <a:br>
              <a:rPr lang="es-ES" sz="5400" b="1" dirty="0" smtClean="0"/>
            </a:br>
            <a:r>
              <a:rPr lang="es-ES" sz="5400" dirty="0" smtClean="0"/>
              <a:t/>
            </a:r>
            <a:br>
              <a:rPr lang="es-ES" sz="5400" dirty="0" smtClean="0"/>
            </a:br>
            <a:r>
              <a:rPr lang="es-ES" sz="3600" b="1" dirty="0" smtClean="0"/>
              <a:t>LA PROPUESTA DE SM-PPC</a:t>
            </a:r>
            <a:endParaRPr lang="es-ES" sz="6000" b="1" dirty="0">
              <a:solidFill>
                <a:srgbClr val="FF0000"/>
              </a:solidFill>
              <a:latin typeface="Aharoni" pitchFamily="2" charset="-79"/>
              <a:cs typeface="Aharoni" pitchFamily="2" charset="-79"/>
            </a:endParaRPr>
          </a:p>
        </p:txBody>
      </p:sp>
      <p:sp>
        <p:nvSpPr>
          <p:cNvPr id="3" name="2 Subtítulo"/>
          <p:cNvSpPr>
            <a:spLocks noGrp="1"/>
          </p:cNvSpPr>
          <p:nvPr>
            <p:ph type="subTitle" idx="1"/>
          </p:nvPr>
        </p:nvSpPr>
        <p:spPr>
          <a:xfrm>
            <a:off x="642910" y="3929066"/>
            <a:ext cx="8001056" cy="2471758"/>
          </a:xfrm>
        </p:spPr>
        <p:txBody>
          <a:bodyPr>
            <a:noAutofit/>
          </a:bodyPr>
          <a:lstStyle/>
          <a:p>
            <a:pPr algn="ctr"/>
            <a:endParaRPr lang="es-ES" sz="2800" i="1" dirty="0" smtClean="0"/>
          </a:p>
          <a:p>
            <a:pPr algn="ctr"/>
            <a:r>
              <a:rPr lang="es-ES" sz="2800" i="1" dirty="0" smtClean="0"/>
              <a:t>Propiciar el encuentro personal con Jesucristo en la Escuela Católica para un compromiso de vida cristiana en la Iglesia y en la sociedad</a:t>
            </a:r>
            <a:endParaRPr lang="es-ES" sz="2800" dirty="0" smtClean="0"/>
          </a:p>
          <a:p>
            <a:pPr algn="ctr"/>
            <a:endParaRPr lang="es-ES" sz="4800" b="1" dirty="0"/>
          </a:p>
        </p:txBody>
      </p:sp>
      <p:pic>
        <p:nvPicPr>
          <p:cNvPr id="4" name="3 Imagen" descr="LOGO PPC CUATRICOMIA.JPG"/>
          <p:cNvPicPr>
            <a:picLocks noChangeAspect="1"/>
          </p:cNvPicPr>
          <p:nvPr/>
        </p:nvPicPr>
        <p:blipFill>
          <a:blip r:embed="rId2" cstate="print"/>
          <a:stretch>
            <a:fillRect/>
          </a:stretch>
        </p:blipFill>
        <p:spPr>
          <a:xfrm>
            <a:off x="0" y="-4005"/>
            <a:ext cx="1000100" cy="1011337"/>
          </a:xfrm>
          <a:prstGeom prst="rect">
            <a:avLst/>
          </a:prstGeom>
        </p:spPr>
      </p:pic>
      <p:pic>
        <p:nvPicPr>
          <p:cNvPr id="5" name="4 Imagen" descr="LOGO SM.bmp"/>
          <p:cNvPicPr>
            <a:picLocks noChangeAspect="1"/>
          </p:cNvPicPr>
          <p:nvPr/>
        </p:nvPicPr>
        <p:blipFill>
          <a:blip r:embed="rId3" cstate="print"/>
          <a:stretch>
            <a:fillRect/>
          </a:stretch>
        </p:blipFill>
        <p:spPr>
          <a:xfrm>
            <a:off x="8143900" y="1"/>
            <a:ext cx="1000100" cy="1000100"/>
          </a:xfrm>
          <a:prstGeom prst="rect">
            <a:avLst/>
          </a:prstGeom>
        </p:spPr>
      </p:pic>
      <p:sp>
        <p:nvSpPr>
          <p:cNvPr id="6" name="5 CuadroTexto"/>
          <p:cNvSpPr txBox="1"/>
          <p:nvPr/>
        </p:nvSpPr>
        <p:spPr>
          <a:xfrm>
            <a:off x="2071670" y="6072206"/>
            <a:ext cx="6715172" cy="461665"/>
          </a:xfrm>
          <a:prstGeom prst="rect">
            <a:avLst/>
          </a:prstGeom>
          <a:noFill/>
        </p:spPr>
        <p:txBody>
          <a:bodyPr wrap="square" rtlCol="0">
            <a:spAutoFit/>
          </a:bodyPr>
          <a:lstStyle/>
          <a:p>
            <a:pPr algn="r"/>
            <a:r>
              <a:rPr lang="es-ES" sz="2400" dirty="0" smtClean="0"/>
              <a:t>Encuentro FLACSI – Panamá, 5 – 9 </a:t>
            </a:r>
            <a:r>
              <a:rPr lang="es-ES" sz="2400" dirty="0" err="1" smtClean="0"/>
              <a:t>sept</a:t>
            </a:r>
            <a:r>
              <a:rPr lang="es-ES" sz="2400" dirty="0" smtClean="0"/>
              <a:t> 2016</a:t>
            </a:r>
            <a:endParaRPr lang="es-ES" sz="2400" b="1"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1200329"/>
          </a:xfrm>
          <a:prstGeom prst="rect">
            <a:avLst/>
          </a:prstGeom>
          <a:noFill/>
        </p:spPr>
        <p:txBody>
          <a:bodyPr wrap="square" rtlCol="0">
            <a:spAutoFit/>
          </a:bodyPr>
          <a:lstStyle/>
          <a:p>
            <a:pPr algn="ctr"/>
            <a:r>
              <a:rPr lang="es-ES" sz="2400" b="1" cap="small" dirty="0" smtClean="0"/>
              <a:t>Una oportunidad en el actual </a:t>
            </a:r>
          </a:p>
          <a:p>
            <a:pPr algn="ctr"/>
            <a:r>
              <a:rPr lang="es-ES" sz="2400" b="1" cap="small" dirty="0" smtClean="0"/>
              <a:t>momento eclesial</a:t>
            </a: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pic>
        <p:nvPicPr>
          <p:cNvPr id="1026" name="Picture 2" descr="C:\Users\pmgarcia\Desktop\FLACSI\papa-francisco.jpg"/>
          <p:cNvPicPr>
            <a:picLocks noChangeAspect="1" noChangeArrowheads="1"/>
          </p:cNvPicPr>
          <p:nvPr/>
        </p:nvPicPr>
        <p:blipFill>
          <a:blip r:embed="rId4"/>
          <a:srcRect/>
          <a:stretch>
            <a:fillRect/>
          </a:stretch>
        </p:blipFill>
        <p:spPr bwMode="auto">
          <a:xfrm>
            <a:off x="857224" y="2285992"/>
            <a:ext cx="7243972" cy="39290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randombar(vertical)">
                                      <p:cBhvr>
                                        <p:cTn id="12" dur="3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1200329"/>
          </a:xfrm>
          <a:prstGeom prst="rect">
            <a:avLst/>
          </a:prstGeom>
          <a:noFill/>
        </p:spPr>
        <p:txBody>
          <a:bodyPr wrap="square" rtlCol="0">
            <a:spAutoFit/>
          </a:bodyPr>
          <a:lstStyle/>
          <a:p>
            <a:pPr algn="ctr"/>
            <a:r>
              <a:rPr lang="es-ES" sz="2400" b="1" cap="small" dirty="0" smtClean="0"/>
              <a:t>LA ALEGRÍA DEL EVANGELIO </a:t>
            </a:r>
          </a:p>
          <a:p>
            <a:pPr algn="ctr"/>
            <a:endParaRPr lang="es-ES" sz="2400" b="1" dirty="0" smtClean="0">
              <a:latin typeface="Segoe UI" pitchFamily="34" charset="0"/>
              <a:ea typeface="Segoe UI" pitchFamily="34" charset="0"/>
              <a:cs typeface="Segoe UI" pitchFamily="34" charset="0"/>
            </a:endParaRP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00034" y="2071678"/>
            <a:ext cx="8215370" cy="1046440"/>
          </a:xfrm>
          <a:prstGeom prst="rect">
            <a:avLst/>
          </a:prstGeom>
          <a:noFill/>
          <a:ln w="9525">
            <a:noFill/>
            <a:miter lim="800000"/>
            <a:headEnd/>
            <a:tailEnd/>
          </a:ln>
          <a:effectLst/>
        </p:spPr>
        <p:txBody>
          <a:bodyPr wrap="square">
            <a:spAutoFit/>
          </a:bodyPr>
          <a:lstStyle/>
          <a:p>
            <a:pPr algn="ctr">
              <a:spcBef>
                <a:spcPct val="50000"/>
              </a:spcBef>
            </a:pPr>
            <a:endParaRPr lang="es-ES" sz="1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1400" dirty="0">
              <a:latin typeface="Segoe UI" pitchFamily="34" charset="0"/>
              <a:ea typeface="Segoe UI" pitchFamily="34" charset="0"/>
              <a:cs typeface="Segoe UI" pitchFamily="34" charset="0"/>
            </a:endParaRPr>
          </a:p>
          <a:p>
            <a:pPr>
              <a:spcBef>
                <a:spcPct val="50000"/>
              </a:spcBef>
            </a:pPr>
            <a:endParaRPr lang="es-ES" dirty="0">
              <a:latin typeface="Segoe UI" pitchFamily="34" charset="0"/>
              <a:ea typeface="Segoe UI" pitchFamily="34" charset="0"/>
              <a:cs typeface="Segoe UI" pitchFamily="34" charset="0"/>
            </a:endParaRPr>
          </a:p>
        </p:txBody>
      </p:sp>
      <p:pic>
        <p:nvPicPr>
          <p:cNvPr id="7" name="Imagen 19"/>
          <p:cNvPicPr>
            <a:picLocks noChangeAspect="1"/>
          </p:cNvPicPr>
          <p:nvPr/>
        </p:nvPicPr>
        <p:blipFill rotWithShape="1">
          <a:blip r:embed="rId4"/>
          <a:srcRect l="4427" r="4667"/>
          <a:stretch/>
        </p:blipFill>
        <p:spPr>
          <a:xfrm>
            <a:off x="1714480" y="1643050"/>
            <a:ext cx="5683190" cy="4251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nodePh="1">
                                  <p:stCondLst>
                                    <p:cond delay="0"/>
                                  </p:stCondLst>
                                  <p:endCondLst>
                                    <p:cond evt="begin" delay="0">
                                      <p:tn val="5"/>
                                    </p:cond>
                                  </p:end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20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1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anim calcmode="lin" valueType="num">
                                      <p:cBhvr>
                                        <p:cTn id="19" dur="2000" fill="hold"/>
                                        <p:tgtEl>
                                          <p:spTgt spid="7"/>
                                        </p:tgtEl>
                                        <p:attrNameLst>
                                          <p:attrName>ppt_x</p:attrName>
                                        </p:attrNameLst>
                                      </p:cBhvr>
                                      <p:tavLst>
                                        <p:tav tm="0">
                                          <p:val>
                                            <p:strVal val="#ppt_x"/>
                                          </p:val>
                                        </p:tav>
                                        <p:tav tm="100000">
                                          <p:val>
                                            <p:strVal val="#ppt_x"/>
                                          </p:val>
                                        </p:tav>
                                      </p:tavLst>
                                    </p:anim>
                                    <p:anim calcmode="lin" valueType="num">
                                      <p:cBhvr>
                                        <p:cTn id="20"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830997"/>
          </a:xfrm>
          <a:prstGeom prst="rect">
            <a:avLst/>
          </a:prstGeom>
          <a:noFill/>
        </p:spPr>
        <p:txBody>
          <a:bodyPr wrap="square" rtlCol="0">
            <a:spAutoFit/>
          </a:bodyPr>
          <a:lstStyle/>
          <a:p>
            <a:pPr algn="ctr"/>
            <a:r>
              <a:rPr lang="es-ES" sz="2400" b="1" cap="small" dirty="0" smtClean="0">
                <a:solidFill>
                  <a:srgbClr val="FFFF00"/>
                </a:solidFill>
              </a:rPr>
              <a:t>ENCUENTRO CON CRISTO</a:t>
            </a:r>
            <a:endParaRPr lang="es-ES" sz="2400" b="1" dirty="0" smtClean="0">
              <a:solidFill>
                <a:srgbClr val="FFFF00"/>
              </a:solidFill>
              <a:latin typeface="Segoe UI" pitchFamily="34" charset="0"/>
              <a:ea typeface="Segoe UI" pitchFamily="34" charset="0"/>
              <a:cs typeface="Segoe UI" pitchFamily="34" charset="0"/>
            </a:endParaRPr>
          </a:p>
          <a:p>
            <a:r>
              <a:rPr lang="es-ES" sz="2400" b="1" dirty="0" smtClean="0">
                <a:solidFill>
                  <a:srgbClr val="FFFF00"/>
                </a:solidFill>
                <a:latin typeface="Segoe UI" pitchFamily="34" charset="0"/>
                <a:ea typeface="Segoe UI" pitchFamily="34" charset="0"/>
                <a:cs typeface="Segoe UI" pitchFamily="34" charset="0"/>
              </a:rPr>
              <a:t>  </a:t>
            </a:r>
            <a:endParaRPr lang="es-ES" sz="2400" b="1" dirty="0">
              <a:solidFill>
                <a:srgbClr val="FFFF00"/>
              </a:solidFill>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00034" y="2071678"/>
            <a:ext cx="8215370" cy="4939814"/>
          </a:xfrm>
          <a:prstGeom prst="rect">
            <a:avLst/>
          </a:prstGeom>
          <a:noFill/>
          <a:ln w="9525">
            <a:noFill/>
            <a:miter lim="800000"/>
            <a:headEnd/>
            <a:tailEnd/>
          </a:ln>
          <a:effectLst/>
        </p:spPr>
        <p:txBody>
          <a:bodyPr wrap="square">
            <a:spAutoFit/>
          </a:bodyPr>
          <a:lstStyle/>
          <a:p>
            <a:pPr algn="ctr">
              <a:spcBef>
                <a:spcPct val="50000"/>
              </a:spcBef>
            </a:pPr>
            <a:r>
              <a:rPr lang="es-ES" sz="2400" i="1" dirty="0" smtClean="0"/>
              <a:t>”Invito a cada cristiano, en cualquier lugar y situación en que se encuentre, a renovar ahora mismo su encuentro personal con Jesucristo o, al menos, a tomar la decisión de dejarse encontrar por Él, de intentarlo cada día sin descanso. No hay razón para que alguien piense que esta invitación no es para él, porque nadie queda excluido de la alegría reportada por el Señor»”</a:t>
            </a:r>
            <a:r>
              <a:rPr lang="es-ES" sz="2400" dirty="0" smtClean="0"/>
              <a:t> </a:t>
            </a:r>
          </a:p>
          <a:p>
            <a:pPr algn="ctr">
              <a:spcBef>
                <a:spcPct val="50000"/>
              </a:spcBef>
            </a:pPr>
            <a:r>
              <a:rPr lang="es-ES" sz="2400" dirty="0" smtClean="0"/>
              <a:t>(</a:t>
            </a:r>
            <a:r>
              <a:rPr lang="es-ES" sz="2400" dirty="0" err="1" smtClean="0"/>
              <a:t>Evangelii</a:t>
            </a:r>
            <a:r>
              <a:rPr lang="es-ES" sz="2400" dirty="0" smtClean="0"/>
              <a:t> </a:t>
            </a:r>
            <a:r>
              <a:rPr lang="es-ES" sz="2400" dirty="0" err="1" smtClean="0"/>
              <a:t>Gaudium</a:t>
            </a:r>
            <a:r>
              <a:rPr lang="es-ES" sz="2400" dirty="0" smtClean="0"/>
              <a:t>, 3)</a:t>
            </a:r>
          </a:p>
          <a:p>
            <a:pPr algn="ctr">
              <a:spcBef>
                <a:spcPct val="50000"/>
              </a:spcBef>
              <a:buFont typeface="Wingdings" pitchFamily="2" charset="2"/>
              <a:buChar char="Ø"/>
            </a:pPr>
            <a:endParaRPr lang="es-ES" sz="1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1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1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1400" dirty="0">
              <a:latin typeface="Segoe UI" pitchFamily="34" charset="0"/>
              <a:ea typeface="Segoe UI" pitchFamily="34" charset="0"/>
              <a:cs typeface="Segoe UI" pitchFamily="34" charset="0"/>
            </a:endParaRPr>
          </a:p>
          <a:p>
            <a:pPr>
              <a:spcBef>
                <a:spcPct val="50000"/>
              </a:spcBef>
            </a:pPr>
            <a:endParaRPr lang="es-ES"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10" name="Text Box 9"/>
          <p:cNvSpPr txBox="1">
            <a:spLocks noChangeArrowheads="1"/>
          </p:cNvSpPr>
          <p:nvPr/>
        </p:nvSpPr>
        <p:spPr bwMode="auto">
          <a:xfrm>
            <a:off x="500034" y="2071678"/>
            <a:ext cx="8215370" cy="2339102"/>
          </a:xfrm>
          <a:prstGeom prst="rect">
            <a:avLst/>
          </a:prstGeom>
          <a:noFill/>
          <a:ln w="9525">
            <a:noFill/>
            <a:miter lim="800000"/>
            <a:headEnd/>
            <a:tailEnd/>
          </a:ln>
          <a:effectLst/>
        </p:spPr>
        <p:txBody>
          <a:bodyPr wrap="square">
            <a:spAutoFit/>
          </a:bodyPr>
          <a:lstStyle/>
          <a:p>
            <a:pPr algn="ctr">
              <a:spcBef>
                <a:spcPct val="50000"/>
              </a:spcBef>
            </a:pPr>
            <a:endParaRPr lang="es-ES" sz="1400" dirty="0" smtClean="0"/>
          </a:p>
          <a:p>
            <a:pPr algn="ctr">
              <a:spcBef>
                <a:spcPct val="50000"/>
              </a:spcBef>
              <a:buFont typeface="Wingdings" pitchFamily="2" charset="2"/>
              <a:buChar char="Ø"/>
            </a:pPr>
            <a:endParaRPr lang="es-ES" sz="1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1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1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1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1400" dirty="0">
              <a:latin typeface="Segoe UI" pitchFamily="34" charset="0"/>
              <a:ea typeface="Segoe UI" pitchFamily="34" charset="0"/>
              <a:cs typeface="Segoe UI" pitchFamily="34" charset="0"/>
            </a:endParaRPr>
          </a:p>
          <a:p>
            <a:pPr>
              <a:spcBef>
                <a:spcPct val="50000"/>
              </a:spcBef>
            </a:pPr>
            <a:endParaRPr lang="es-ES" dirty="0">
              <a:latin typeface="Segoe UI" pitchFamily="34" charset="0"/>
              <a:ea typeface="Segoe UI" pitchFamily="34" charset="0"/>
              <a:cs typeface="Segoe UI" pitchFamily="34" charset="0"/>
            </a:endParaRPr>
          </a:p>
        </p:txBody>
      </p:sp>
      <p:pic>
        <p:nvPicPr>
          <p:cNvPr id="7" name="Picture 3" descr="C:\Users\agonzalezr\Downloads\imagenOriginal(34).jpg"/>
          <p:cNvPicPr>
            <a:picLocks noChangeAspect="1" noChangeArrowheads="1"/>
          </p:cNvPicPr>
          <p:nvPr/>
        </p:nvPicPr>
        <p:blipFill>
          <a:blip r:embed="rId4" cstate="print"/>
          <a:srcRect/>
          <a:stretch>
            <a:fillRect/>
          </a:stretch>
        </p:blipFill>
        <p:spPr bwMode="auto">
          <a:xfrm>
            <a:off x="2857488" y="857232"/>
            <a:ext cx="3714776" cy="5303190"/>
          </a:xfrm>
          <a:prstGeom prst="rect">
            <a:avLst/>
          </a:prstGeom>
          <a:noFill/>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vertical)">
                                      <p:cBhvr>
                                        <p:cTn id="7"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500042"/>
            <a:ext cx="7858180" cy="830997"/>
          </a:xfrm>
          <a:prstGeom prst="rect">
            <a:avLst/>
          </a:prstGeom>
          <a:noFill/>
        </p:spPr>
        <p:txBody>
          <a:bodyPr wrap="square" rtlCol="0">
            <a:spAutoFit/>
          </a:bodyPr>
          <a:lstStyle/>
          <a:p>
            <a:pPr algn="ctr"/>
            <a:r>
              <a:rPr lang="es-ES" sz="2400" b="1" cap="small" dirty="0" smtClean="0"/>
              <a:t>El proyecto pastoral de </a:t>
            </a:r>
            <a:r>
              <a:rPr lang="es-ES" sz="2400" b="1" cap="small" dirty="0" err="1" smtClean="0"/>
              <a:t>sm</a:t>
            </a:r>
            <a:r>
              <a:rPr lang="es-ES" sz="2400" b="1" cap="small" dirty="0" smtClean="0"/>
              <a:t>-ppc </a:t>
            </a: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285720" y="1142984"/>
            <a:ext cx="8858280" cy="7109639"/>
          </a:xfrm>
          <a:prstGeom prst="rect">
            <a:avLst/>
          </a:prstGeom>
          <a:noFill/>
          <a:ln w="9525">
            <a:noFill/>
            <a:miter lim="800000"/>
            <a:headEnd/>
            <a:tailEnd/>
          </a:ln>
          <a:effectLst/>
        </p:spPr>
        <p:txBody>
          <a:bodyPr wrap="square">
            <a:spAutoFit/>
          </a:bodyPr>
          <a:lstStyle/>
          <a:p>
            <a:pPr>
              <a:spcBef>
                <a:spcPts val="600"/>
              </a:spcBef>
            </a:pPr>
            <a:r>
              <a:rPr lang="es-ES" sz="2000" dirty="0" smtClean="0"/>
              <a:t>El </a:t>
            </a:r>
            <a:r>
              <a:rPr lang="es-ES" sz="2000" dirty="0" smtClean="0">
                <a:solidFill>
                  <a:srgbClr val="FFFF00"/>
                </a:solidFill>
              </a:rPr>
              <a:t>Proyecto de Pastoral Escolar de SM-PPC </a:t>
            </a:r>
            <a:r>
              <a:rPr lang="es-ES" sz="2000" i="1" dirty="0" smtClean="0"/>
              <a:t>bebe del momento eclesial que vivimos</a:t>
            </a:r>
            <a:r>
              <a:rPr lang="es-ES" sz="2000" dirty="0" smtClean="0"/>
              <a:t> y es la respuesta a la necesidad de la Escuela Católica de encontrar itinerarios hacia la excelencia en pastoral. </a:t>
            </a:r>
          </a:p>
          <a:p>
            <a:pPr>
              <a:lnSpc>
                <a:spcPct val="150000"/>
              </a:lnSpc>
              <a:spcBef>
                <a:spcPts val="600"/>
              </a:spcBef>
            </a:pPr>
            <a:r>
              <a:rPr lang="es-ES" sz="2000" dirty="0" smtClean="0"/>
              <a:t>La </a:t>
            </a:r>
            <a:r>
              <a:rPr lang="es-ES" sz="2000" dirty="0" smtClean="0">
                <a:solidFill>
                  <a:srgbClr val="FFFF00"/>
                </a:solidFill>
              </a:rPr>
              <a:t>excelencia pastoral </a:t>
            </a:r>
            <a:r>
              <a:rPr lang="es-ES" sz="2000" dirty="0" smtClean="0"/>
              <a:t>se basa en: </a:t>
            </a:r>
          </a:p>
          <a:p>
            <a:pPr>
              <a:lnSpc>
                <a:spcPct val="150000"/>
              </a:lnSpc>
              <a:spcBef>
                <a:spcPts val="600"/>
              </a:spcBef>
              <a:buFont typeface="Wingdings" pitchFamily="2" charset="2"/>
              <a:buChar char="Ø"/>
            </a:pPr>
            <a:r>
              <a:rPr lang="es-ES" sz="2000" dirty="0" smtClean="0"/>
              <a:t> La calidad y audacia de la propuesta</a:t>
            </a:r>
          </a:p>
          <a:p>
            <a:pPr lvl="0">
              <a:lnSpc>
                <a:spcPct val="150000"/>
              </a:lnSpc>
              <a:spcBef>
                <a:spcPts val="600"/>
              </a:spcBef>
              <a:buFont typeface="Wingdings" pitchFamily="2" charset="2"/>
              <a:buChar char="Ø"/>
            </a:pPr>
            <a:r>
              <a:rPr lang="es-ES" sz="2000" dirty="0" smtClean="0"/>
              <a:t>Los materiales e incorporación de recursos digitales para la comunidad educativa.</a:t>
            </a:r>
          </a:p>
          <a:p>
            <a:pPr lvl="0">
              <a:lnSpc>
                <a:spcPct val="150000"/>
              </a:lnSpc>
              <a:spcBef>
                <a:spcPts val="600"/>
              </a:spcBef>
              <a:buFont typeface="Wingdings" pitchFamily="2" charset="2"/>
              <a:buChar char="Ø"/>
            </a:pPr>
            <a:r>
              <a:rPr lang="es-ES" sz="2000" dirty="0" smtClean="0"/>
              <a:t>La formación y acompañamiento de los agentes de pastoral.</a:t>
            </a:r>
            <a:endParaRPr lang="es-ES" sz="2000" dirty="0" smtClean="0">
              <a:latin typeface="Segoe UI" pitchFamily="34" charset="0"/>
              <a:ea typeface="Segoe UI" pitchFamily="34" charset="0"/>
              <a:cs typeface="Segoe UI" pitchFamily="34" charset="0"/>
            </a:endParaRPr>
          </a:p>
          <a:p>
            <a:pPr>
              <a:lnSpc>
                <a:spcPct val="150000"/>
              </a:lnSpc>
              <a:spcBef>
                <a:spcPts val="600"/>
              </a:spcBef>
              <a:spcAft>
                <a:spcPts val="600"/>
              </a:spcAft>
              <a:buFont typeface="Wingdings" pitchFamily="2" charset="2"/>
              <a:buChar char="Ø"/>
            </a:pPr>
            <a:r>
              <a:rPr lang="es-ES" sz="2000" dirty="0" smtClean="0"/>
              <a:t>Por ello converge en el </a:t>
            </a:r>
            <a:r>
              <a:rPr lang="es-ES" sz="2000" dirty="0" smtClean="0">
                <a:solidFill>
                  <a:srgbClr val="FFFF00"/>
                </a:solidFill>
              </a:rPr>
              <a:t>Proyecto Educativo de la Compañía de Jesús </a:t>
            </a:r>
            <a:r>
              <a:rPr lang="es-ES" sz="2000" dirty="0" smtClean="0"/>
              <a:t>centrado en la Excelencia humana, entendida como: </a:t>
            </a:r>
            <a:r>
              <a:rPr lang="es-ES" sz="2000" i="1" dirty="0" smtClean="0"/>
              <a:t>hombres y mujeres conscientes, competentes, compasivos y comprometidos.</a:t>
            </a:r>
            <a:endParaRPr lang="es-ES" sz="2000" dirty="0" smtClean="0"/>
          </a:p>
          <a:p>
            <a:pPr>
              <a:lnSpc>
                <a:spcPct val="150000"/>
              </a:lnSpc>
              <a:spcBef>
                <a:spcPts val="600"/>
              </a:spcBef>
              <a:spcAft>
                <a:spcPts val="600"/>
              </a:spcAft>
              <a:buFont typeface="Wingdings" pitchFamily="2" charset="2"/>
              <a:buChar char="Ø"/>
            </a:pPr>
            <a:r>
              <a:rPr lang="es-ES" sz="2400" dirty="0" err="1" smtClean="0">
                <a:latin typeface="Georgia" pitchFamily="18" charset="0"/>
                <a:ea typeface="Segoe UI" pitchFamily="34" charset="0"/>
                <a:cs typeface="Segoe UI" pitchFamily="34" charset="0"/>
              </a:rPr>
              <a:t>Magis</a:t>
            </a:r>
            <a:r>
              <a:rPr lang="es-ES" sz="2400" dirty="0" smtClean="0">
                <a:latin typeface="Georgia" pitchFamily="18" charset="0"/>
                <a:ea typeface="Segoe UI" pitchFamily="34" charset="0"/>
                <a:cs typeface="Segoe UI" pitchFamily="34" charset="0"/>
              </a:rPr>
              <a:t> +</a:t>
            </a:r>
          </a:p>
          <a:p>
            <a:pPr algn="ctr">
              <a:spcBef>
                <a:spcPts val="600"/>
              </a:spcBef>
              <a:buFont typeface="Wingdings" pitchFamily="2" charset="2"/>
              <a:buChar char="Ø"/>
            </a:pPr>
            <a:endParaRPr lang="es-ES" sz="1400" dirty="0" smtClean="0">
              <a:latin typeface="Segoe UI" pitchFamily="34" charset="0"/>
              <a:ea typeface="Segoe UI" pitchFamily="34" charset="0"/>
              <a:cs typeface="Segoe UI" pitchFamily="34" charset="0"/>
            </a:endParaRPr>
          </a:p>
          <a:p>
            <a:pPr algn="ctr">
              <a:spcBef>
                <a:spcPts val="600"/>
              </a:spcBef>
              <a:buFont typeface="Wingdings" pitchFamily="2" charset="2"/>
              <a:buChar char="Ø"/>
            </a:pPr>
            <a:endParaRPr lang="es-ES" sz="1400" dirty="0" smtClean="0">
              <a:latin typeface="Segoe UI" pitchFamily="34" charset="0"/>
              <a:ea typeface="Segoe UI" pitchFamily="34" charset="0"/>
              <a:cs typeface="Segoe UI" pitchFamily="34" charset="0"/>
            </a:endParaRPr>
          </a:p>
          <a:p>
            <a:pPr algn="ctr">
              <a:spcBef>
                <a:spcPts val="600"/>
              </a:spcBef>
              <a:buFont typeface="Wingdings" pitchFamily="2" charset="2"/>
              <a:buChar char="Ø"/>
            </a:pPr>
            <a:endParaRPr lang="es-ES" sz="1400" dirty="0">
              <a:latin typeface="Segoe UI" pitchFamily="34" charset="0"/>
              <a:ea typeface="Segoe UI" pitchFamily="34" charset="0"/>
              <a:cs typeface="Segoe UI" pitchFamily="34" charset="0"/>
            </a:endParaRPr>
          </a:p>
          <a:p>
            <a:pPr>
              <a:spcBef>
                <a:spcPts val="600"/>
              </a:spcBef>
            </a:pPr>
            <a:endParaRPr lang="es-ES"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10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10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wipe(left)">
                                      <p:cBhvr>
                                        <p:cTn id="32" dur="10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wipe(left)">
                                      <p:cBhvr>
                                        <p:cTn id="37" dur="10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830997"/>
          </a:xfrm>
          <a:prstGeom prst="rect">
            <a:avLst/>
          </a:prstGeom>
          <a:noFill/>
        </p:spPr>
        <p:txBody>
          <a:bodyPr wrap="square" rtlCol="0">
            <a:spAutoFit/>
          </a:bodyPr>
          <a:lstStyle/>
          <a:p>
            <a:pPr algn="ctr"/>
            <a:r>
              <a:rPr lang="es-ES" sz="2400" b="1" cap="small" dirty="0" smtClean="0"/>
              <a:t>NUESTRA VISIÓN DE LA PASTORAL ESCOLAR</a:t>
            </a:r>
            <a:endParaRPr lang="es-ES" sz="2400" b="1" dirty="0" smtClean="0">
              <a:latin typeface="Segoe UI" pitchFamily="34" charset="0"/>
              <a:ea typeface="Segoe UI" pitchFamily="34" charset="0"/>
              <a:cs typeface="Segoe UI" pitchFamily="34" charset="0"/>
            </a:endParaRP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00034" y="1687354"/>
            <a:ext cx="8215370" cy="5786199"/>
          </a:xfrm>
          <a:prstGeom prst="rect">
            <a:avLst/>
          </a:prstGeom>
          <a:noFill/>
          <a:ln w="9525">
            <a:noFill/>
            <a:miter lim="800000"/>
            <a:headEnd/>
            <a:tailEnd/>
          </a:ln>
          <a:effectLst/>
        </p:spPr>
        <p:txBody>
          <a:bodyPr wrap="square">
            <a:spAutoFit/>
          </a:bodyPr>
          <a:lstStyle/>
          <a:p>
            <a:pPr algn="ctr">
              <a:spcBef>
                <a:spcPct val="50000"/>
              </a:spcBef>
              <a:spcAft>
                <a:spcPts val="1200"/>
              </a:spcAft>
              <a:buFont typeface="Wingdings" pitchFamily="2" charset="2"/>
              <a:buChar char="Ø"/>
            </a:pPr>
            <a:r>
              <a:rPr lang="es-ES" sz="2000" dirty="0" smtClean="0">
                <a:latin typeface="Georgia" pitchFamily="18" charset="0"/>
                <a:ea typeface="Segoe UI" pitchFamily="34" charset="0"/>
                <a:cs typeface="Segoe UI" pitchFamily="34" charset="0"/>
              </a:rPr>
              <a:t> </a:t>
            </a:r>
            <a:r>
              <a:rPr lang="es-ES" sz="2000" b="1" dirty="0" smtClean="0">
                <a:solidFill>
                  <a:srgbClr val="FFFF00"/>
                </a:solidFill>
                <a:latin typeface="Georgia" pitchFamily="18" charset="0"/>
                <a:ea typeface="Segoe UI" pitchFamily="34" charset="0"/>
                <a:cs typeface="Segoe UI" pitchFamily="34" charset="0"/>
              </a:rPr>
              <a:t>PASTORAL</a:t>
            </a:r>
            <a:r>
              <a:rPr lang="es-ES" sz="2000" b="1" dirty="0" smtClean="0">
                <a:latin typeface="Georgia" pitchFamily="18" charset="0"/>
                <a:ea typeface="Segoe UI" pitchFamily="34" charset="0"/>
                <a:cs typeface="Segoe UI" pitchFamily="34" charset="0"/>
              </a:rPr>
              <a:t> </a:t>
            </a:r>
          </a:p>
          <a:p>
            <a:pPr algn="just">
              <a:spcBef>
                <a:spcPct val="50000"/>
              </a:spcBef>
              <a:spcAft>
                <a:spcPts val="1200"/>
              </a:spcAft>
              <a:buFont typeface="Wingdings" pitchFamily="2" charset="2"/>
              <a:buChar char="Ø"/>
            </a:pPr>
            <a:r>
              <a:rPr lang="es-ES_tradnl" sz="2000" b="1" i="1" dirty="0" smtClean="0"/>
              <a:t> Conjunto </a:t>
            </a:r>
            <a:r>
              <a:rPr lang="es-ES" sz="2000" b="1" i="1" dirty="0" smtClean="0"/>
              <a:t>de las acciones educativas que tienen como finalidad proponer, educar y acompañar la experiencia religiosa cristiana.</a:t>
            </a:r>
            <a:r>
              <a:rPr lang="es-ES" sz="2000" b="1" dirty="0" smtClean="0"/>
              <a:t> </a:t>
            </a:r>
          </a:p>
          <a:p>
            <a:pPr algn="ctr">
              <a:spcBef>
                <a:spcPct val="50000"/>
              </a:spcBef>
              <a:spcAft>
                <a:spcPts val="1200"/>
              </a:spcAft>
              <a:buFont typeface="Wingdings" pitchFamily="2" charset="2"/>
              <a:buChar char="Ø"/>
            </a:pPr>
            <a:r>
              <a:rPr lang="es-ES_tradnl" sz="2000" dirty="0" smtClean="0"/>
              <a:t> </a:t>
            </a:r>
            <a:r>
              <a:rPr lang="es-ES_tradnl" sz="2000" b="1" dirty="0" smtClean="0">
                <a:solidFill>
                  <a:srgbClr val="FFFF00"/>
                </a:solidFill>
              </a:rPr>
              <a:t>EXPECIENCIA RELIGIOSA CRISTIANA  </a:t>
            </a:r>
          </a:p>
          <a:p>
            <a:pPr algn="just">
              <a:spcBef>
                <a:spcPct val="50000"/>
              </a:spcBef>
              <a:spcAft>
                <a:spcPts val="1200"/>
              </a:spcAft>
              <a:buFont typeface="Wingdings" pitchFamily="2" charset="2"/>
              <a:buChar char="Ø"/>
            </a:pPr>
            <a:r>
              <a:rPr lang="es-ES_tradnl" sz="2000" b="1" i="1" dirty="0" smtClean="0"/>
              <a:t> Vivir, en el ámbito de la comunidad cristiana y por la acción del Espíritu Santo, el encuentro con Cristo resucitado, que genera nueva identidad personal y un estilo de vida caracterizado por la salida de sí.</a:t>
            </a:r>
            <a:endParaRPr lang="es-ES" sz="2000" dirty="0" smtClean="0"/>
          </a:p>
          <a:p>
            <a:pPr>
              <a:spcBef>
                <a:spcPct val="50000"/>
              </a:spcBef>
              <a:spcAft>
                <a:spcPts val="1200"/>
              </a:spcAft>
              <a:buFont typeface="Wingdings" pitchFamily="2" charset="2"/>
              <a:buChar char="Ø"/>
            </a:pPr>
            <a:endParaRPr lang="es-ES" sz="1400" dirty="0" smtClean="0">
              <a:latin typeface="Segoe UI" pitchFamily="34" charset="0"/>
              <a:ea typeface="Segoe UI" pitchFamily="34" charset="0"/>
              <a:cs typeface="Segoe UI" pitchFamily="34" charset="0"/>
            </a:endParaRPr>
          </a:p>
          <a:p>
            <a:pPr>
              <a:spcBef>
                <a:spcPct val="50000"/>
              </a:spcBef>
              <a:spcAft>
                <a:spcPts val="1200"/>
              </a:spcAft>
              <a:buFont typeface="Wingdings" pitchFamily="2" charset="2"/>
              <a:buChar char="Ø"/>
            </a:pPr>
            <a:endParaRPr lang="es-ES" sz="1400" dirty="0" smtClean="0">
              <a:latin typeface="Segoe UI" pitchFamily="34" charset="0"/>
              <a:ea typeface="Segoe UI" pitchFamily="34" charset="0"/>
              <a:cs typeface="Segoe UI" pitchFamily="34" charset="0"/>
            </a:endParaRPr>
          </a:p>
          <a:p>
            <a:pPr>
              <a:spcBef>
                <a:spcPct val="50000"/>
              </a:spcBef>
              <a:spcAft>
                <a:spcPts val="1200"/>
              </a:spcAft>
              <a:buFont typeface="Wingdings" pitchFamily="2" charset="2"/>
              <a:buChar char="Ø"/>
            </a:pPr>
            <a:endParaRPr lang="es-ES" sz="1400" dirty="0">
              <a:latin typeface="Segoe UI" pitchFamily="34" charset="0"/>
              <a:ea typeface="Segoe UI" pitchFamily="34" charset="0"/>
              <a:cs typeface="Segoe UI" pitchFamily="34" charset="0"/>
            </a:endParaRPr>
          </a:p>
          <a:p>
            <a:pPr>
              <a:spcBef>
                <a:spcPct val="50000"/>
              </a:spcBef>
              <a:spcAft>
                <a:spcPts val="1200"/>
              </a:spcAft>
            </a:pPr>
            <a:endParaRPr lang="es-ES"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10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left)">
                                      <p:cBhvr>
                                        <p:cTn id="22" dur="10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left)">
                                      <p:cBhvr>
                                        <p:cTn id="27" dur="1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830997"/>
          </a:xfrm>
          <a:prstGeom prst="rect">
            <a:avLst/>
          </a:prstGeom>
          <a:noFill/>
        </p:spPr>
        <p:txBody>
          <a:bodyPr wrap="square" rtlCol="0">
            <a:spAutoFit/>
          </a:bodyPr>
          <a:lstStyle/>
          <a:p>
            <a:pPr algn="ctr"/>
            <a:r>
              <a:rPr lang="es-ES" sz="2400" b="1" cap="small" dirty="0" smtClean="0"/>
              <a:t>Experiencia religiosa cristiana</a:t>
            </a: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71472" y="1533465"/>
            <a:ext cx="8215370" cy="5940088"/>
          </a:xfrm>
          <a:prstGeom prst="rect">
            <a:avLst/>
          </a:prstGeom>
          <a:noFill/>
          <a:ln w="9525">
            <a:noFill/>
            <a:miter lim="800000"/>
            <a:headEnd/>
            <a:tailEnd/>
          </a:ln>
          <a:effectLst/>
        </p:spPr>
        <p:txBody>
          <a:bodyPr wrap="square">
            <a:spAutoFit/>
          </a:bodyPr>
          <a:lstStyle/>
          <a:p>
            <a:pPr>
              <a:spcBef>
                <a:spcPct val="50000"/>
              </a:spcBef>
            </a:pPr>
            <a:endParaRPr lang="es-ES" sz="2000" dirty="0" smtClean="0"/>
          </a:p>
          <a:p>
            <a:pPr>
              <a:spcBef>
                <a:spcPct val="50000"/>
              </a:spcBef>
              <a:buFont typeface="Wingdings" pitchFamily="2" charset="2"/>
              <a:buChar char="Ø"/>
            </a:pPr>
            <a:r>
              <a:rPr lang="es-ES" sz="2000" dirty="0" smtClean="0">
                <a:latin typeface="Segoe UI" pitchFamily="34" charset="0"/>
                <a:ea typeface="Segoe UI" pitchFamily="34" charset="0"/>
                <a:cs typeface="Segoe UI" pitchFamily="34" charset="0"/>
              </a:rPr>
              <a:t> </a:t>
            </a:r>
            <a:r>
              <a:rPr lang="es-ES" sz="2400" b="1" i="1" dirty="0" smtClean="0"/>
              <a:t>Vivir</a:t>
            </a:r>
          </a:p>
          <a:p>
            <a:pPr>
              <a:spcBef>
                <a:spcPct val="50000"/>
              </a:spcBef>
              <a:buFont typeface="Wingdings" pitchFamily="2" charset="2"/>
              <a:buChar char="Ø"/>
            </a:pPr>
            <a:r>
              <a:rPr lang="es-ES" sz="2400" b="1" i="1" dirty="0" smtClean="0"/>
              <a:t> En el ámbito de la comunidad cristiana</a:t>
            </a:r>
          </a:p>
          <a:p>
            <a:pPr>
              <a:spcBef>
                <a:spcPct val="50000"/>
              </a:spcBef>
              <a:buFont typeface="Wingdings" pitchFamily="2" charset="2"/>
              <a:buChar char="Ø"/>
            </a:pPr>
            <a:r>
              <a:rPr lang="es-ES" sz="2400" b="1" i="1" dirty="0" smtClean="0"/>
              <a:t> Y por la acción del Espíritu</a:t>
            </a:r>
          </a:p>
          <a:p>
            <a:pPr>
              <a:spcBef>
                <a:spcPct val="50000"/>
              </a:spcBef>
              <a:buFont typeface="Wingdings" pitchFamily="2" charset="2"/>
              <a:buChar char="Ø"/>
            </a:pPr>
            <a:r>
              <a:rPr lang="es-ES" sz="2400" b="1" i="1" dirty="0" smtClean="0"/>
              <a:t> El encuentro con Cristo resucitado</a:t>
            </a:r>
          </a:p>
          <a:p>
            <a:pPr>
              <a:spcBef>
                <a:spcPct val="50000"/>
              </a:spcBef>
              <a:buFont typeface="Wingdings" pitchFamily="2" charset="2"/>
              <a:buChar char="Ø"/>
            </a:pPr>
            <a:r>
              <a:rPr lang="es-ES" sz="2400" b="1" i="1" dirty="0" smtClean="0"/>
              <a:t> Que genera una nueva identidad personal</a:t>
            </a:r>
          </a:p>
          <a:p>
            <a:pPr>
              <a:spcBef>
                <a:spcPct val="50000"/>
              </a:spcBef>
              <a:buFont typeface="Wingdings" pitchFamily="2" charset="2"/>
              <a:buChar char="Ø"/>
            </a:pPr>
            <a:r>
              <a:rPr lang="es-ES" sz="2400" b="1" i="1" dirty="0" smtClean="0"/>
              <a:t> Manifestada en un estilo de vida, caracterizado por la salida de sí mismo</a:t>
            </a:r>
            <a:endParaRPr lang="es-ES" sz="2400" dirty="0" smtClean="0"/>
          </a:p>
          <a:p>
            <a:pPr algn="ctr">
              <a:spcBef>
                <a:spcPct val="50000"/>
              </a:spcBef>
              <a:buFont typeface="Wingdings" pitchFamily="2" charset="2"/>
              <a:buChar char="Ø"/>
            </a:pPr>
            <a:endParaRPr lang="es-ES" sz="20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20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2000" dirty="0">
              <a:latin typeface="Segoe UI" pitchFamily="34" charset="0"/>
              <a:ea typeface="Segoe UI" pitchFamily="34" charset="0"/>
              <a:cs typeface="Segoe UI" pitchFamily="34" charset="0"/>
            </a:endParaRPr>
          </a:p>
          <a:p>
            <a:pPr>
              <a:spcBef>
                <a:spcPct val="50000"/>
              </a:spcBef>
            </a:pPr>
            <a:endParaRPr lang="es-ES" sz="2000"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10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10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wipe(left)">
                                      <p:cBhvr>
                                        <p:cTn id="32" dur="10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wipe(left)">
                                      <p:cBhvr>
                                        <p:cTn id="37" dur="10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0" y="857232"/>
            <a:ext cx="9144000" cy="1200329"/>
          </a:xfrm>
          <a:prstGeom prst="rect">
            <a:avLst/>
          </a:prstGeom>
          <a:noFill/>
        </p:spPr>
        <p:txBody>
          <a:bodyPr wrap="square" rtlCol="0">
            <a:spAutoFit/>
          </a:bodyPr>
          <a:lstStyle/>
          <a:p>
            <a:pPr algn="ctr"/>
            <a:r>
              <a:rPr lang="es-ES" sz="2400" b="1" cap="small" dirty="0" smtClean="0"/>
              <a:t>CARACTERÍSTICAS DE NUESTRA </a:t>
            </a:r>
          </a:p>
          <a:p>
            <a:pPr algn="ctr"/>
            <a:r>
              <a:rPr lang="es-ES" sz="2400" b="1" cap="small" dirty="0" smtClean="0"/>
              <a:t>PASTORAL EDUCATIVA</a:t>
            </a:r>
          </a:p>
          <a:p>
            <a:pPr algn="ctr"/>
            <a:r>
              <a:rPr lang="es-ES" sz="2400" b="1" cap="small" dirty="0" smtClean="0"/>
              <a:t>  </a:t>
            </a:r>
            <a:endParaRPr lang="es-ES" sz="2400" b="1" cap="small" dirty="0"/>
          </a:p>
        </p:txBody>
      </p:sp>
      <p:sp>
        <p:nvSpPr>
          <p:cNvPr id="10" name="Text Box 9"/>
          <p:cNvSpPr txBox="1">
            <a:spLocks noChangeArrowheads="1"/>
          </p:cNvSpPr>
          <p:nvPr/>
        </p:nvSpPr>
        <p:spPr bwMode="auto">
          <a:xfrm>
            <a:off x="500034" y="2071678"/>
            <a:ext cx="8215370" cy="5478423"/>
          </a:xfrm>
          <a:prstGeom prst="rect">
            <a:avLst/>
          </a:prstGeom>
          <a:noFill/>
          <a:ln w="9525">
            <a:noFill/>
            <a:miter lim="800000"/>
            <a:headEnd/>
            <a:tailEnd/>
          </a:ln>
          <a:effectLst/>
        </p:spPr>
        <p:txBody>
          <a:bodyPr wrap="square">
            <a:spAutoFit/>
          </a:bodyPr>
          <a:lstStyle/>
          <a:p>
            <a:pPr>
              <a:spcBef>
                <a:spcPct val="50000"/>
              </a:spcBef>
            </a:pPr>
            <a:endParaRPr lang="es-ES" sz="2000" dirty="0" smtClean="0"/>
          </a:p>
          <a:p>
            <a:pPr lvl="0">
              <a:spcBef>
                <a:spcPct val="50000"/>
              </a:spcBef>
              <a:buFont typeface="Wingdings" pitchFamily="2" charset="2"/>
              <a:buChar char="Ø"/>
            </a:pPr>
            <a:r>
              <a:rPr lang="es-ES" sz="2000" dirty="0" smtClean="0">
                <a:latin typeface="Segoe UI" pitchFamily="34" charset="0"/>
                <a:ea typeface="Segoe UI" pitchFamily="34" charset="0"/>
                <a:cs typeface="Segoe UI" pitchFamily="34" charset="0"/>
              </a:rPr>
              <a:t> </a:t>
            </a:r>
            <a:r>
              <a:rPr lang="es-ES" sz="2000" b="1" dirty="0" smtClean="0"/>
              <a:t>Una pastoral centrada en la experiencia religiosa cristiana</a:t>
            </a:r>
            <a:endParaRPr lang="es-ES" sz="2000" dirty="0" smtClean="0"/>
          </a:p>
          <a:p>
            <a:pPr lvl="0">
              <a:spcBef>
                <a:spcPct val="50000"/>
              </a:spcBef>
              <a:buFont typeface="Wingdings" pitchFamily="2" charset="2"/>
              <a:buChar char="Ø"/>
            </a:pPr>
            <a:r>
              <a:rPr lang="es-ES" sz="2000" b="1" dirty="0" smtClean="0"/>
              <a:t>Una pastoral centrada en la construcción de la identidad personal</a:t>
            </a:r>
          </a:p>
          <a:p>
            <a:pPr lvl="0">
              <a:spcBef>
                <a:spcPct val="50000"/>
              </a:spcBef>
              <a:buFont typeface="Wingdings" pitchFamily="2" charset="2"/>
              <a:buChar char="Ø"/>
            </a:pPr>
            <a:r>
              <a:rPr lang="es-ES" sz="2000" b="1" dirty="0" smtClean="0"/>
              <a:t> Una pastoral eclesial, con la experiencia comunitaria como referencia</a:t>
            </a:r>
          </a:p>
          <a:p>
            <a:pPr lvl="0">
              <a:spcBef>
                <a:spcPct val="50000"/>
              </a:spcBef>
              <a:buFont typeface="Wingdings" pitchFamily="2" charset="2"/>
              <a:buChar char="Ø"/>
            </a:pPr>
            <a:r>
              <a:rPr lang="es-ES" sz="2000" b="1" dirty="0" smtClean="0"/>
              <a:t> Una pastoral que celebra </a:t>
            </a:r>
          </a:p>
          <a:p>
            <a:pPr lvl="0">
              <a:spcBef>
                <a:spcPct val="50000"/>
              </a:spcBef>
              <a:buFont typeface="Wingdings" pitchFamily="2" charset="2"/>
              <a:buChar char="Ø"/>
            </a:pPr>
            <a:r>
              <a:rPr lang="es-ES" sz="2000" b="1" dirty="0" smtClean="0"/>
              <a:t> Una pastoral que desemboque en un compromiso cristiano en la sociedad</a:t>
            </a:r>
            <a:endParaRPr lang="es-ES" sz="2000" b="1" i="1" dirty="0" smtClean="0"/>
          </a:p>
          <a:p>
            <a:pPr>
              <a:spcBef>
                <a:spcPct val="50000"/>
              </a:spcBef>
              <a:buFont typeface="Wingdings" pitchFamily="2" charset="2"/>
              <a:buChar char="Ø"/>
            </a:pPr>
            <a:endParaRPr lang="es-ES" sz="20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20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2000" dirty="0">
              <a:latin typeface="Segoe UI" pitchFamily="34" charset="0"/>
              <a:ea typeface="Segoe UI" pitchFamily="34" charset="0"/>
              <a:cs typeface="Segoe UI" pitchFamily="34" charset="0"/>
            </a:endParaRPr>
          </a:p>
          <a:p>
            <a:pPr>
              <a:spcBef>
                <a:spcPct val="50000"/>
              </a:spcBef>
            </a:pPr>
            <a:endParaRPr lang="es-ES" sz="2000"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10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10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wipe(left)">
                                      <p:cBhvr>
                                        <p:cTn id="32" dur="10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10"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0" y="785794"/>
            <a:ext cx="9144000" cy="830997"/>
          </a:xfrm>
          <a:prstGeom prst="rect">
            <a:avLst/>
          </a:prstGeom>
          <a:noFill/>
        </p:spPr>
        <p:txBody>
          <a:bodyPr wrap="square" rtlCol="0">
            <a:spAutoFit/>
          </a:bodyPr>
          <a:lstStyle/>
          <a:p>
            <a:pPr algn="ctr"/>
            <a:r>
              <a:rPr lang="es-ES" sz="2400" b="1" cap="small" dirty="0" smtClean="0"/>
              <a:t>Centralidad de la experiencia religiosa cristiana</a:t>
            </a: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00034" y="1643050"/>
            <a:ext cx="8215370" cy="6986528"/>
          </a:xfrm>
          <a:prstGeom prst="rect">
            <a:avLst/>
          </a:prstGeom>
          <a:noFill/>
          <a:ln w="9525">
            <a:noFill/>
            <a:miter lim="800000"/>
            <a:headEnd/>
            <a:tailEnd/>
          </a:ln>
          <a:effectLst/>
        </p:spPr>
        <p:txBody>
          <a:bodyPr wrap="square">
            <a:spAutoFit/>
          </a:bodyPr>
          <a:lstStyle/>
          <a:p>
            <a:pPr>
              <a:spcBef>
                <a:spcPct val="50000"/>
              </a:spcBef>
            </a:pPr>
            <a:endParaRPr lang="es-ES" sz="2400" dirty="0" smtClean="0"/>
          </a:p>
          <a:p>
            <a:pPr algn="ctr"/>
            <a:r>
              <a:rPr lang="es-ES" sz="2800" b="1" i="1" dirty="0" smtClean="0"/>
              <a:t>“</a:t>
            </a:r>
            <a:r>
              <a:rPr lang="es-ES" sz="2800" i="1" dirty="0" smtClean="0"/>
              <a:t>El cristiano del futuro o será un místico, es decir, una persona que ha experimentado algo, o no será cristiano. Porque la espiritualidad del futuro no se apoyará ya en una convicción unánime, evidente y pública, ni en un ambiente religioso generalizado, previos a la experiencia y a la decisión personales”.</a:t>
            </a:r>
          </a:p>
          <a:p>
            <a:pPr algn="ctr"/>
            <a:endParaRPr lang="es-ES" sz="2400" dirty="0" smtClean="0"/>
          </a:p>
          <a:p>
            <a:pPr algn="ctr"/>
            <a:r>
              <a:rPr lang="es-ES" sz="2400" dirty="0" smtClean="0"/>
              <a:t> (Karl </a:t>
            </a:r>
            <a:r>
              <a:rPr lang="es-ES" sz="2400" dirty="0" err="1" smtClean="0"/>
              <a:t>Rahner</a:t>
            </a:r>
            <a:r>
              <a:rPr lang="es-ES" sz="2400" dirty="0" smtClean="0"/>
              <a:t>)</a:t>
            </a:r>
          </a:p>
          <a:p>
            <a:pPr lvl="0">
              <a:spcBef>
                <a:spcPct val="50000"/>
              </a:spcBef>
            </a:pPr>
            <a:endParaRPr lang="es-ES" sz="2400" b="1" dirty="0" smtClean="0"/>
          </a:p>
          <a:p>
            <a:pPr>
              <a:spcBef>
                <a:spcPct val="50000"/>
              </a:spcBef>
              <a:buFont typeface="Wingdings" pitchFamily="2" charset="2"/>
              <a:buChar char="Ø"/>
            </a:pPr>
            <a:endParaRPr lang="es-ES" sz="2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24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2400" dirty="0">
              <a:latin typeface="Segoe UI" pitchFamily="34" charset="0"/>
              <a:ea typeface="Segoe UI" pitchFamily="34" charset="0"/>
              <a:cs typeface="Segoe UI" pitchFamily="34" charset="0"/>
            </a:endParaRPr>
          </a:p>
          <a:p>
            <a:pPr>
              <a:spcBef>
                <a:spcPct val="50000"/>
              </a:spcBef>
            </a:pPr>
            <a:endParaRPr lang="es-ES" sz="2400"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wipe(left)">
                                      <p:cBhvr>
                                        <p:cTn id="17" dur="1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10" name="Text Box 9"/>
          <p:cNvSpPr txBox="1">
            <a:spLocks noChangeArrowheads="1"/>
          </p:cNvSpPr>
          <p:nvPr/>
        </p:nvSpPr>
        <p:spPr bwMode="auto">
          <a:xfrm>
            <a:off x="214282" y="1428737"/>
            <a:ext cx="8715436" cy="4708981"/>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r>
              <a:rPr lang="es-ES" sz="2400" dirty="0" smtClean="0"/>
              <a:t>  El </a:t>
            </a:r>
            <a:r>
              <a:rPr lang="es-ES" sz="2400" b="1" dirty="0" smtClean="0">
                <a:solidFill>
                  <a:srgbClr val="FFFF00"/>
                </a:solidFill>
              </a:rPr>
              <a:t>elemento central</a:t>
            </a:r>
            <a:r>
              <a:rPr lang="es-ES" sz="2400" dirty="0" smtClean="0">
                <a:solidFill>
                  <a:srgbClr val="FFFF00"/>
                </a:solidFill>
              </a:rPr>
              <a:t> </a:t>
            </a:r>
            <a:r>
              <a:rPr lang="es-ES" sz="2400" dirty="0" smtClean="0"/>
              <a:t>de esta experiencia es el encuentro.</a:t>
            </a:r>
          </a:p>
          <a:p>
            <a:pPr lvl="0">
              <a:spcBef>
                <a:spcPct val="50000"/>
              </a:spcBef>
              <a:buFont typeface="Wingdings" pitchFamily="2" charset="2"/>
              <a:buChar char="Ø"/>
            </a:pPr>
            <a:r>
              <a:rPr lang="es-ES" sz="2400" dirty="0" smtClean="0"/>
              <a:t> El </a:t>
            </a:r>
            <a:r>
              <a:rPr lang="es-ES" sz="2400" b="1" dirty="0" smtClean="0">
                <a:solidFill>
                  <a:srgbClr val="FFFF00"/>
                </a:solidFill>
              </a:rPr>
              <a:t>lugar</a:t>
            </a:r>
            <a:r>
              <a:rPr lang="es-ES" sz="2400" dirty="0" smtClean="0"/>
              <a:t> de la persona donde este encuentro se produce es el mismo lugar donde se vive toda la dimensión relacional de la persona, es decir, en el corazón, en el yo profundo.</a:t>
            </a:r>
          </a:p>
          <a:p>
            <a:pPr lvl="0">
              <a:spcBef>
                <a:spcPct val="50000"/>
              </a:spcBef>
              <a:buFont typeface="Wingdings" pitchFamily="2" charset="2"/>
              <a:buChar char="Ø"/>
            </a:pPr>
            <a:r>
              <a:rPr lang="es-ES" sz="2400" dirty="0" smtClean="0"/>
              <a:t>  A este encuentro no se accede solo ni principalmente por medio de una exposición sistemática de las verdades de la fe y la moral cristianas, sino </a:t>
            </a:r>
            <a:r>
              <a:rPr lang="es-ES" sz="2400" u="sng" dirty="0" smtClean="0">
                <a:solidFill>
                  <a:srgbClr val="FFFF00"/>
                </a:solidFill>
              </a:rPr>
              <a:t>a través de otro tipo de lenguajes: simbólico, narrativo, afectivo, testimonial... </a:t>
            </a:r>
          </a:p>
          <a:p>
            <a:pPr>
              <a:spcBef>
                <a:spcPct val="50000"/>
              </a:spcBef>
              <a:buFont typeface="Wingdings" pitchFamily="2" charset="2"/>
              <a:buChar char="Ø"/>
            </a:pPr>
            <a:r>
              <a:rPr lang="es-ES" sz="2400" dirty="0" smtClean="0"/>
              <a:t> Este encuentro conduce a una nueva identidad personal manifestada en un estilo de vida caracterizado por la salida de sí mismo y la entrega a los demás.</a:t>
            </a:r>
          </a:p>
        </p:txBody>
      </p:sp>
      <p:sp>
        <p:nvSpPr>
          <p:cNvPr id="6" name="5 CuadroTexto"/>
          <p:cNvSpPr txBox="1"/>
          <p:nvPr/>
        </p:nvSpPr>
        <p:spPr>
          <a:xfrm>
            <a:off x="0" y="785794"/>
            <a:ext cx="9144000" cy="830997"/>
          </a:xfrm>
          <a:prstGeom prst="rect">
            <a:avLst/>
          </a:prstGeom>
          <a:noFill/>
        </p:spPr>
        <p:txBody>
          <a:bodyPr wrap="square" rtlCol="0">
            <a:spAutoFit/>
          </a:bodyPr>
          <a:lstStyle/>
          <a:p>
            <a:pPr algn="ctr"/>
            <a:r>
              <a:rPr lang="es-ES" sz="2400" b="1" cap="small" dirty="0" smtClean="0"/>
              <a:t>Centralidad de la experiencia religiosa cristiana</a:t>
            </a: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10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left)">
                                      <p:cBhvr>
                                        <p:cTn id="22" dur="10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left)">
                                      <p:cBhvr>
                                        <p:cTn id="27" dur="1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10" name="Text Box 9"/>
          <p:cNvSpPr txBox="1">
            <a:spLocks noChangeArrowheads="1"/>
          </p:cNvSpPr>
          <p:nvPr/>
        </p:nvSpPr>
        <p:spPr bwMode="auto">
          <a:xfrm>
            <a:off x="285720" y="994856"/>
            <a:ext cx="8501122" cy="4339650"/>
          </a:xfrm>
          <a:prstGeom prst="rect">
            <a:avLst/>
          </a:prstGeom>
          <a:noFill/>
          <a:ln w="9525">
            <a:noFill/>
            <a:miter lim="800000"/>
            <a:headEnd/>
            <a:tailEnd/>
          </a:ln>
          <a:effectLst/>
        </p:spPr>
        <p:txBody>
          <a:bodyPr wrap="square">
            <a:spAutoFit/>
          </a:bodyPr>
          <a:lstStyle/>
          <a:p>
            <a:endParaRPr lang="es-ES" sz="2400" dirty="0">
              <a:latin typeface="Segoe UI" pitchFamily="34" charset="0"/>
              <a:ea typeface="Segoe UI" pitchFamily="34" charset="0"/>
              <a:cs typeface="Segoe UI" pitchFamily="34" charset="0"/>
            </a:endParaRPr>
          </a:p>
          <a:p>
            <a:pPr>
              <a:spcBef>
                <a:spcPct val="50000"/>
              </a:spcBef>
              <a:buFont typeface="Wingdings" pitchFamily="2" charset="2"/>
              <a:buChar char="Ø"/>
            </a:pPr>
            <a:r>
              <a:rPr lang="es-ES" sz="2400" dirty="0">
                <a:latin typeface="Segoe UI" pitchFamily="34" charset="0"/>
                <a:ea typeface="Segoe UI" pitchFamily="34" charset="0"/>
                <a:cs typeface="Segoe UI" pitchFamily="34" charset="0"/>
              </a:rPr>
              <a:t> </a:t>
            </a:r>
            <a:r>
              <a:rPr lang="es-ES" sz="2400" b="1" i="1" dirty="0" smtClean="0"/>
              <a:t>Objetivo </a:t>
            </a:r>
          </a:p>
          <a:p>
            <a:pPr>
              <a:spcBef>
                <a:spcPct val="50000"/>
              </a:spcBef>
              <a:buFont typeface="Wingdings" pitchFamily="2" charset="2"/>
              <a:buChar char="Ø"/>
            </a:pPr>
            <a:r>
              <a:rPr lang="es-ES" sz="2400" b="1" i="1" dirty="0" smtClean="0"/>
              <a:t> La Escuela evangeliza (y debe ser evangelizada)</a:t>
            </a:r>
          </a:p>
          <a:p>
            <a:pPr>
              <a:spcBef>
                <a:spcPct val="50000"/>
              </a:spcBef>
              <a:buFont typeface="Wingdings" pitchFamily="2" charset="2"/>
              <a:buChar char="Ø"/>
            </a:pPr>
            <a:r>
              <a:rPr lang="es-ES" sz="2400" b="1" i="1" dirty="0" smtClean="0"/>
              <a:t> Nuestra visión de la pastoral educativa </a:t>
            </a:r>
          </a:p>
          <a:p>
            <a:pPr>
              <a:spcBef>
                <a:spcPct val="50000"/>
              </a:spcBef>
              <a:buFont typeface="Wingdings" pitchFamily="2" charset="2"/>
              <a:buChar char="Ø"/>
            </a:pPr>
            <a:r>
              <a:rPr lang="es-ES" sz="2400" b="1" i="1" dirty="0" smtClean="0"/>
              <a:t> Principios pastorales: 22 pautas </a:t>
            </a:r>
          </a:p>
          <a:p>
            <a:pPr>
              <a:spcBef>
                <a:spcPct val="50000"/>
              </a:spcBef>
              <a:buFont typeface="Wingdings" pitchFamily="2" charset="2"/>
              <a:buChar char="Ø"/>
            </a:pPr>
            <a:r>
              <a:rPr lang="es-ES" sz="2400" b="1" i="1" dirty="0" smtClean="0"/>
              <a:t> Propuestas pastorales: áreas y capacidades </a:t>
            </a:r>
          </a:p>
          <a:p>
            <a:pPr>
              <a:spcBef>
                <a:spcPct val="50000"/>
              </a:spcBef>
              <a:buFont typeface="Wingdings" pitchFamily="2" charset="2"/>
              <a:buChar char="Ø"/>
            </a:pPr>
            <a:r>
              <a:rPr lang="es-ES" sz="2400" b="1" i="1" dirty="0" smtClean="0"/>
              <a:t> </a:t>
            </a:r>
            <a:r>
              <a:rPr lang="es-ES" sz="2400" b="1" dirty="0" smtClean="0"/>
              <a:t>Necesidades para un proyecto de pastoral escolar  </a:t>
            </a:r>
            <a:endParaRPr lang="es-ES" sz="2400" dirty="0" smtClean="0"/>
          </a:p>
          <a:p>
            <a:pPr>
              <a:spcBef>
                <a:spcPct val="50000"/>
              </a:spcBef>
              <a:buFont typeface="Wingdings" pitchFamily="2" charset="2"/>
              <a:buChar char="Ø"/>
            </a:pPr>
            <a:endParaRPr lang="es-ES" sz="2400"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wipe(left)">
                                      <p:cBhvr>
                                        <p:cTn id="7" dur="10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wipe(left)">
                                      <p:cBhvr>
                                        <p:cTn id="12" dur="10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wipe(left)">
                                      <p:cBhvr>
                                        <p:cTn id="17" dur="10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wipe(left)">
                                      <p:cBhvr>
                                        <p:cTn id="22" dur="10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wipe(left)">
                                      <p:cBhvr>
                                        <p:cTn id="27" dur="1000"/>
                                        <p:tgtEl>
                                          <p:spTgt spid="1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animEffect transition="in" filter="wipe(left)">
                                      <p:cBhvr>
                                        <p:cTn id="32" dur="10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830997"/>
          </a:xfrm>
          <a:prstGeom prst="rect">
            <a:avLst/>
          </a:prstGeom>
          <a:noFill/>
        </p:spPr>
        <p:txBody>
          <a:bodyPr wrap="square" rtlCol="0">
            <a:spAutoFit/>
          </a:bodyPr>
          <a:lstStyle/>
          <a:p>
            <a:pPr algn="ctr"/>
            <a:r>
              <a:rPr lang="es-ES" sz="2400" b="1" cap="small" dirty="0" smtClean="0"/>
              <a:t>Experiencia religiosa cristiana</a:t>
            </a:r>
            <a:endParaRPr lang="es-ES" sz="2400" b="1" dirty="0" smtClean="0">
              <a:latin typeface="Segoe UI" pitchFamily="34" charset="0"/>
              <a:ea typeface="Segoe UI" pitchFamily="34" charset="0"/>
              <a:cs typeface="Segoe UI" pitchFamily="34" charset="0"/>
            </a:endParaRP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00034" y="2071678"/>
            <a:ext cx="8215370" cy="4832092"/>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endParaRPr lang="es-ES" sz="2000" b="1" i="1" dirty="0" smtClean="0"/>
          </a:p>
          <a:p>
            <a:pPr>
              <a:spcBef>
                <a:spcPct val="50000"/>
              </a:spcBef>
              <a:buFont typeface="Wingdings" pitchFamily="2" charset="2"/>
              <a:buChar char="Ø"/>
            </a:pPr>
            <a:r>
              <a:rPr lang="es-ES" sz="2800" b="1" i="1" dirty="0" smtClean="0"/>
              <a:t>es progresiva </a:t>
            </a:r>
          </a:p>
          <a:p>
            <a:pPr algn="r">
              <a:spcBef>
                <a:spcPct val="50000"/>
              </a:spcBef>
              <a:buFont typeface="Wingdings" pitchFamily="2" charset="2"/>
              <a:buChar char="Ø"/>
            </a:pPr>
            <a:r>
              <a:rPr lang="es-ES" sz="2800" b="1" i="1" dirty="0" smtClean="0"/>
              <a:t>se vive en la realidad</a:t>
            </a:r>
          </a:p>
          <a:p>
            <a:pPr>
              <a:spcBef>
                <a:spcPct val="50000"/>
              </a:spcBef>
              <a:buFont typeface="Wingdings" pitchFamily="2" charset="2"/>
              <a:buChar char="Ø"/>
            </a:pPr>
            <a:r>
              <a:rPr lang="es-ES" sz="2800" b="1" i="1" dirty="0" smtClean="0"/>
              <a:t>es paradójica </a:t>
            </a:r>
          </a:p>
          <a:p>
            <a:pPr algn="r">
              <a:spcBef>
                <a:spcPct val="50000"/>
              </a:spcBef>
              <a:buFont typeface="Wingdings" pitchFamily="2" charset="2"/>
              <a:buChar char="Ø"/>
            </a:pPr>
            <a:r>
              <a:rPr lang="es-ES" sz="2800" b="1" i="1" dirty="0" smtClean="0"/>
              <a:t> se educa </a:t>
            </a:r>
          </a:p>
          <a:p>
            <a:pPr>
              <a:spcBef>
                <a:spcPct val="50000"/>
              </a:spcBef>
              <a:buFont typeface="Wingdings" pitchFamily="2" charset="2"/>
              <a:buChar char="Ø"/>
            </a:pPr>
            <a:endParaRPr lang="es-ES" sz="2000" dirty="0" smtClean="0"/>
          </a:p>
          <a:p>
            <a:pPr algn="ctr">
              <a:spcBef>
                <a:spcPct val="50000"/>
              </a:spcBef>
              <a:buFont typeface="Wingdings" pitchFamily="2" charset="2"/>
              <a:buChar char="Ø"/>
            </a:pPr>
            <a:endParaRPr lang="es-ES" sz="2000" dirty="0" smtClean="0">
              <a:latin typeface="Segoe UI" pitchFamily="34" charset="0"/>
              <a:ea typeface="Segoe UI" pitchFamily="34" charset="0"/>
              <a:cs typeface="Segoe UI" pitchFamily="34" charset="0"/>
            </a:endParaRPr>
          </a:p>
          <a:p>
            <a:pPr algn="ctr">
              <a:spcBef>
                <a:spcPct val="50000"/>
              </a:spcBef>
              <a:buFont typeface="Wingdings" pitchFamily="2" charset="2"/>
              <a:buChar char="Ø"/>
            </a:pPr>
            <a:endParaRPr lang="es-ES" sz="2000" dirty="0">
              <a:latin typeface="Segoe UI" pitchFamily="34" charset="0"/>
              <a:ea typeface="Segoe UI" pitchFamily="34" charset="0"/>
              <a:cs typeface="Segoe UI" pitchFamily="34" charset="0"/>
            </a:endParaRPr>
          </a:p>
          <a:p>
            <a:pPr>
              <a:spcBef>
                <a:spcPct val="50000"/>
              </a:spcBef>
              <a:buFont typeface="Wingdings" pitchFamily="2" charset="2"/>
              <a:buChar char="Ø"/>
            </a:pPr>
            <a:endParaRPr lang="es-ES" sz="2000"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10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10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830997"/>
          </a:xfrm>
          <a:prstGeom prst="rect">
            <a:avLst/>
          </a:prstGeom>
          <a:noFill/>
        </p:spPr>
        <p:txBody>
          <a:bodyPr wrap="square" rtlCol="0">
            <a:spAutoFit/>
          </a:bodyPr>
          <a:lstStyle/>
          <a:p>
            <a:pPr algn="ctr"/>
            <a:r>
              <a:rPr lang="es-ES" sz="2400" b="1" cap="small" dirty="0" smtClean="0"/>
              <a:t>PRINCIPIOS PASTORALES: 22 CLAVES</a:t>
            </a:r>
            <a:endParaRPr lang="es-ES" sz="2400" b="1" dirty="0" smtClean="0">
              <a:latin typeface="Segoe UI" pitchFamily="34" charset="0"/>
              <a:ea typeface="Segoe UI" pitchFamily="34" charset="0"/>
              <a:cs typeface="Segoe UI" pitchFamily="34" charset="0"/>
            </a:endParaRP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00034" y="1428736"/>
            <a:ext cx="8429684" cy="4647426"/>
          </a:xfrm>
          <a:prstGeom prst="rect">
            <a:avLst/>
          </a:prstGeom>
          <a:noFill/>
          <a:ln w="9525">
            <a:noFill/>
            <a:miter lim="800000"/>
            <a:headEnd/>
            <a:tailEnd/>
          </a:ln>
          <a:effectLst/>
        </p:spPr>
        <p:txBody>
          <a:bodyPr wrap="square">
            <a:spAutoFit/>
          </a:bodyPr>
          <a:lstStyle/>
          <a:p>
            <a:pPr algn="ctr">
              <a:lnSpc>
                <a:spcPct val="150000"/>
              </a:lnSpc>
            </a:pPr>
            <a:r>
              <a:rPr lang="es-ES" sz="2400" b="1" dirty="0" smtClean="0"/>
              <a:t>PASTORAL </a:t>
            </a:r>
            <a:endParaRPr lang="es-ES" sz="2000" b="1" dirty="0" smtClean="0"/>
          </a:p>
          <a:p>
            <a:pPr algn="ctr">
              <a:lnSpc>
                <a:spcPct val="150000"/>
              </a:lnSpc>
            </a:pPr>
            <a:r>
              <a:rPr lang="es-ES" sz="2000" b="1" dirty="0" smtClean="0"/>
              <a:t>PROCESUAL, PLANIFICADA Y DE OFERTA DIVERSIFICADA</a:t>
            </a:r>
          </a:p>
          <a:p>
            <a:endParaRPr lang="es-ES" sz="2000" dirty="0" smtClean="0"/>
          </a:p>
          <a:p>
            <a:pPr lvl="0">
              <a:lnSpc>
                <a:spcPct val="150000"/>
              </a:lnSpc>
              <a:buFont typeface="Wingdings" pitchFamily="2" charset="2"/>
              <a:buChar char="Ø"/>
            </a:pPr>
            <a:r>
              <a:rPr lang="es-ES" sz="2000" i="1" dirty="0" smtClean="0"/>
              <a:t>Pastoral en clave de proceso o camino</a:t>
            </a:r>
            <a:endParaRPr lang="es-ES" sz="2000" dirty="0" smtClean="0"/>
          </a:p>
          <a:p>
            <a:pPr lvl="0">
              <a:lnSpc>
                <a:spcPct val="150000"/>
              </a:lnSpc>
              <a:buFont typeface="Wingdings" pitchFamily="2" charset="2"/>
              <a:buChar char="Ø"/>
            </a:pPr>
            <a:r>
              <a:rPr lang="es-ES" sz="2000" i="1" dirty="0" smtClean="0"/>
              <a:t>Pastoral planificada</a:t>
            </a:r>
            <a:endParaRPr lang="es-ES" sz="2000" dirty="0" smtClean="0"/>
          </a:p>
          <a:p>
            <a:pPr lvl="0">
              <a:lnSpc>
                <a:spcPct val="150000"/>
              </a:lnSpc>
              <a:buFont typeface="Wingdings" pitchFamily="2" charset="2"/>
              <a:buChar char="Ø"/>
            </a:pPr>
            <a:r>
              <a:rPr lang="es-ES" sz="2000" i="1" dirty="0" smtClean="0"/>
              <a:t>Pastoral unificada que cuida todas las etapas vitales</a:t>
            </a:r>
            <a:endParaRPr lang="es-ES" sz="2000" dirty="0" smtClean="0"/>
          </a:p>
          <a:p>
            <a:pPr lvl="0">
              <a:lnSpc>
                <a:spcPct val="150000"/>
              </a:lnSpc>
              <a:buFont typeface="Wingdings" pitchFamily="2" charset="2"/>
              <a:buChar char="Ø"/>
            </a:pPr>
            <a:r>
              <a:rPr lang="es-ES" sz="2000" i="1" dirty="0" smtClean="0"/>
              <a:t>Pastoral que diversifica</a:t>
            </a:r>
            <a:r>
              <a:rPr lang="es-ES_tradnl" sz="2000" i="1" dirty="0" smtClean="0"/>
              <a:t> las ofertas</a:t>
            </a:r>
            <a:endParaRPr lang="es-ES" sz="2000" dirty="0" smtClean="0"/>
          </a:p>
          <a:p>
            <a:pPr lvl="0">
              <a:lnSpc>
                <a:spcPct val="150000"/>
              </a:lnSpc>
              <a:buFont typeface="Wingdings" pitchFamily="2" charset="2"/>
              <a:buChar char="Ø"/>
            </a:pPr>
            <a:r>
              <a:rPr lang="es-ES" sz="2000" i="1" dirty="0" smtClean="0"/>
              <a:t>Pastoral que tiene en cuenta el ecumenismo y la pluralidad religiosa </a:t>
            </a:r>
            <a:endParaRPr lang="es-ES" sz="2000" dirty="0" smtClean="0"/>
          </a:p>
          <a:p>
            <a:pPr lvl="0">
              <a:lnSpc>
                <a:spcPct val="150000"/>
              </a:lnSpc>
              <a:buFont typeface="Wingdings" pitchFamily="2" charset="2"/>
              <a:buChar char="Ø"/>
            </a:pPr>
            <a:r>
              <a:rPr lang="es-ES_tradnl" sz="2000" i="1" dirty="0" smtClean="0"/>
              <a:t>Pastoral que acompaña a las personas</a:t>
            </a:r>
            <a:endParaRPr lang="es-ES" sz="2000" dirty="0" smtClean="0"/>
          </a:p>
          <a:p>
            <a:pPr lvl="0">
              <a:lnSpc>
                <a:spcPct val="150000"/>
              </a:lnSpc>
              <a:buFont typeface="Wingdings" pitchFamily="2" charset="2"/>
              <a:buChar char="Ø"/>
            </a:pPr>
            <a:r>
              <a:rPr lang="es-ES" sz="2000" i="1" dirty="0" smtClean="0"/>
              <a:t>Pastoral que invierte tiempo y recursos en la formación</a:t>
            </a:r>
            <a:endParaRPr lang="es-ES" sz="2000" dirty="0" smtClean="0"/>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10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10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10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wipe(left)">
                                      <p:cBhvr>
                                        <p:cTn id="32" dur="10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wipe(left)">
                                      <p:cBhvr>
                                        <p:cTn id="37" dur="10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wipe(left)">
                                      <p:cBhvr>
                                        <p:cTn id="42" dur="1000"/>
                                        <p:tgtEl>
                                          <p:spTgt spid="1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animEffect transition="in" filter="wipe(left)">
                                      <p:cBhvr>
                                        <p:cTn id="47" dur="1000"/>
                                        <p:tgtEl>
                                          <p:spTgt spid="1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0">
                                            <p:txEl>
                                              <p:pRg st="9" end="9"/>
                                            </p:txEl>
                                          </p:spTgt>
                                        </p:tgtEl>
                                        <p:attrNameLst>
                                          <p:attrName>style.visibility</p:attrName>
                                        </p:attrNameLst>
                                      </p:cBhvr>
                                      <p:to>
                                        <p:strVal val="visible"/>
                                      </p:to>
                                    </p:set>
                                    <p:animEffect transition="in" filter="wipe(left)">
                                      <p:cBhvr>
                                        <p:cTn id="52" dur="10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0"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830997"/>
          </a:xfrm>
          <a:prstGeom prst="rect">
            <a:avLst/>
          </a:prstGeom>
          <a:noFill/>
        </p:spPr>
        <p:txBody>
          <a:bodyPr wrap="square" rtlCol="0">
            <a:spAutoFit/>
          </a:bodyPr>
          <a:lstStyle/>
          <a:p>
            <a:pPr algn="ctr"/>
            <a:r>
              <a:rPr lang="es-ES" sz="2400" b="1" cap="small" dirty="0" smtClean="0"/>
              <a:t>PRINCIPIOS PASTORALES: 22 CLAVES</a:t>
            </a:r>
            <a:endParaRPr lang="es-ES" sz="2400" b="1" dirty="0" smtClean="0">
              <a:latin typeface="Segoe UI" pitchFamily="34" charset="0"/>
              <a:ea typeface="Segoe UI" pitchFamily="34" charset="0"/>
              <a:cs typeface="Segoe UI" pitchFamily="34" charset="0"/>
            </a:endParaRP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71472" y="1357298"/>
            <a:ext cx="8215370" cy="5878532"/>
          </a:xfrm>
          <a:prstGeom prst="rect">
            <a:avLst/>
          </a:prstGeom>
          <a:noFill/>
          <a:ln w="9525">
            <a:noFill/>
            <a:miter lim="800000"/>
            <a:headEnd/>
            <a:tailEnd/>
          </a:ln>
          <a:effectLst/>
        </p:spPr>
        <p:txBody>
          <a:bodyPr wrap="square">
            <a:spAutoFit/>
          </a:bodyPr>
          <a:lstStyle/>
          <a:p>
            <a:pPr algn="ctr">
              <a:lnSpc>
                <a:spcPct val="150000"/>
              </a:lnSpc>
            </a:pPr>
            <a:r>
              <a:rPr lang="es-ES" sz="2000" b="1" dirty="0" smtClean="0"/>
              <a:t> </a:t>
            </a:r>
            <a:r>
              <a:rPr lang="es-ES" sz="2400" b="1" dirty="0" smtClean="0"/>
              <a:t>PASTORAL </a:t>
            </a:r>
            <a:endParaRPr lang="es-ES" sz="2000" b="1" dirty="0" smtClean="0"/>
          </a:p>
          <a:p>
            <a:pPr algn="ctr">
              <a:lnSpc>
                <a:spcPct val="150000"/>
              </a:lnSpc>
            </a:pPr>
            <a:r>
              <a:rPr lang="es-ES" sz="2000" b="1" dirty="0" smtClean="0"/>
              <a:t>INTEGRADORA DE FE Y VIDA</a:t>
            </a:r>
          </a:p>
          <a:p>
            <a:pPr>
              <a:lnSpc>
                <a:spcPct val="150000"/>
              </a:lnSpc>
            </a:pPr>
            <a:endParaRPr lang="es-ES" sz="2000" dirty="0" smtClean="0"/>
          </a:p>
          <a:p>
            <a:pPr lvl="0">
              <a:lnSpc>
                <a:spcPct val="150000"/>
              </a:lnSpc>
              <a:buFont typeface="Wingdings" pitchFamily="2" charset="2"/>
              <a:buChar char="Ø"/>
            </a:pPr>
            <a:r>
              <a:rPr lang="es-ES" sz="2000" i="1" dirty="0" smtClean="0"/>
              <a:t>Pastoral que fomenta la experiencia de Dios</a:t>
            </a:r>
            <a:endParaRPr lang="es-ES" sz="2000" dirty="0" smtClean="0"/>
          </a:p>
          <a:p>
            <a:pPr lvl="0">
              <a:lnSpc>
                <a:spcPct val="150000"/>
              </a:lnSpc>
              <a:buFont typeface="Wingdings" pitchFamily="2" charset="2"/>
              <a:buChar char="Ø"/>
            </a:pPr>
            <a:r>
              <a:rPr lang="es-ES" sz="2000" i="1" dirty="0" smtClean="0"/>
              <a:t>Pastoral que integra la fe y la vida</a:t>
            </a:r>
            <a:endParaRPr lang="es-ES" sz="2000" dirty="0" smtClean="0"/>
          </a:p>
          <a:p>
            <a:pPr lvl="0">
              <a:lnSpc>
                <a:spcPct val="150000"/>
              </a:lnSpc>
              <a:buFont typeface="Wingdings" pitchFamily="2" charset="2"/>
              <a:buChar char="Ø"/>
            </a:pPr>
            <a:r>
              <a:rPr lang="es-ES" sz="2000" i="1" dirty="0" smtClean="0"/>
              <a:t>Pastoral del compromiso con uno mismo y en favor de los demás</a:t>
            </a:r>
            <a:r>
              <a:rPr lang="es-ES" sz="2000" dirty="0" smtClean="0"/>
              <a:t> </a:t>
            </a:r>
          </a:p>
          <a:p>
            <a:pPr lvl="0">
              <a:lnSpc>
                <a:spcPct val="150000"/>
              </a:lnSpc>
              <a:buFont typeface="Wingdings" pitchFamily="2" charset="2"/>
              <a:buChar char="Ø"/>
            </a:pPr>
            <a:r>
              <a:rPr lang="es-ES" sz="2000" i="1" dirty="0" smtClean="0"/>
              <a:t>Pastoral de dimensión celebrativa</a:t>
            </a:r>
            <a:endParaRPr lang="es-ES" sz="2000" dirty="0" smtClean="0"/>
          </a:p>
          <a:p>
            <a:pPr>
              <a:lnSpc>
                <a:spcPct val="150000"/>
              </a:lnSpc>
              <a:spcBef>
                <a:spcPct val="50000"/>
              </a:spcBef>
            </a:pPr>
            <a:endParaRPr lang="es-ES" sz="2000" dirty="0" smtClean="0"/>
          </a:p>
          <a:p>
            <a:pPr algn="ctr">
              <a:lnSpc>
                <a:spcPct val="150000"/>
              </a:lnSpc>
              <a:spcBef>
                <a:spcPct val="50000"/>
              </a:spcBef>
              <a:buFont typeface="Wingdings" pitchFamily="2" charset="2"/>
              <a:buChar char="Ø"/>
            </a:pPr>
            <a:endParaRPr lang="es-ES" sz="2000" dirty="0" smtClean="0">
              <a:latin typeface="Segoe UI" pitchFamily="34" charset="0"/>
              <a:ea typeface="Segoe UI" pitchFamily="34" charset="0"/>
              <a:cs typeface="Segoe UI" pitchFamily="34" charset="0"/>
            </a:endParaRPr>
          </a:p>
          <a:p>
            <a:pPr algn="ctr">
              <a:lnSpc>
                <a:spcPct val="150000"/>
              </a:lnSpc>
              <a:spcBef>
                <a:spcPct val="50000"/>
              </a:spcBef>
            </a:pPr>
            <a:endParaRPr lang="es-ES" sz="2000" dirty="0">
              <a:latin typeface="Segoe UI" pitchFamily="34" charset="0"/>
              <a:ea typeface="Segoe UI" pitchFamily="34" charset="0"/>
              <a:cs typeface="Segoe UI" pitchFamily="34" charset="0"/>
            </a:endParaRPr>
          </a:p>
          <a:p>
            <a:pPr>
              <a:lnSpc>
                <a:spcPct val="150000"/>
              </a:lnSpc>
              <a:spcBef>
                <a:spcPct val="50000"/>
              </a:spcBef>
            </a:pPr>
            <a:endParaRPr lang="es-ES" sz="2000"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wipe(left)">
                                      <p:cBhvr>
                                        <p:cTn id="17" dur="10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wipe(left)">
                                      <p:cBhvr>
                                        <p:cTn id="22" dur="10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wipe(left)">
                                      <p:cBhvr>
                                        <p:cTn id="27" dur="1000"/>
                                        <p:tgtEl>
                                          <p:spTgt spid="1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animEffect transition="in" filter="wipe(left)">
                                      <p:cBhvr>
                                        <p:cTn id="32" dur="10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830997"/>
          </a:xfrm>
          <a:prstGeom prst="rect">
            <a:avLst/>
          </a:prstGeom>
          <a:noFill/>
        </p:spPr>
        <p:txBody>
          <a:bodyPr wrap="square" rtlCol="0">
            <a:spAutoFit/>
          </a:bodyPr>
          <a:lstStyle/>
          <a:p>
            <a:pPr algn="ctr"/>
            <a:r>
              <a:rPr lang="es-ES" sz="2400" b="1" cap="small" dirty="0" smtClean="0"/>
              <a:t>PRINCIPIOS PASTORALES: 22 CLAVES</a:t>
            </a:r>
            <a:endParaRPr lang="es-ES" sz="2400" b="1" dirty="0" smtClean="0">
              <a:latin typeface="Segoe UI" pitchFamily="34" charset="0"/>
              <a:ea typeface="Segoe UI" pitchFamily="34" charset="0"/>
              <a:cs typeface="Segoe UI" pitchFamily="34" charset="0"/>
            </a:endParaRP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428596" y="1428736"/>
            <a:ext cx="8215370" cy="4247317"/>
          </a:xfrm>
          <a:prstGeom prst="rect">
            <a:avLst/>
          </a:prstGeom>
          <a:noFill/>
          <a:ln w="9525">
            <a:noFill/>
            <a:miter lim="800000"/>
            <a:headEnd/>
            <a:tailEnd/>
          </a:ln>
          <a:effectLst/>
        </p:spPr>
        <p:txBody>
          <a:bodyPr wrap="square">
            <a:spAutoFit/>
          </a:bodyPr>
          <a:lstStyle/>
          <a:p>
            <a:pPr algn="ctr">
              <a:lnSpc>
                <a:spcPct val="150000"/>
              </a:lnSpc>
            </a:pPr>
            <a:r>
              <a:rPr lang="es-ES" sz="2400" b="1" dirty="0" smtClean="0"/>
              <a:t>PASTORAL </a:t>
            </a:r>
            <a:endParaRPr lang="es-ES" sz="2000" b="1" dirty="0" smtClean="0"/>
          </a:p>
          <a:p>
            <a:pPr algn="ctr">
              <a:lnSpc>
                <a:spcPct val="150000"/>
              </a:lnSpc>
            </a:pPr>
            <a:r>
              <a:rPr lang="es-ES" sz="2000" b="1" dirty="0" smtClean="0"/>
              <a:t>MISIONERA, PROFÉTICA </a:t>
            </a:r>
          </a:p>
          <a:p>
            <a:pPr algn="ctr">
              <a:lnSpc>
                <a:spcPct val="150000"/>
              </a:lnSpc>
            </a:pPr>
            <a:r>
              <a:rPr lang="es-ES" sz="2000" b="1" dirty="0" smtClean="0"/>
              <a:t>Y PROFUNDAMENTE HUMANA</a:t>
            </a:r>
          </a:p>
          <a:p>
            <a:pPr algn="ctr">
              <a:lnSpc>
                <a:spcPct val="150000"/>
              </a:lnSpc>
            </a:pPr>
            <a:endParaRPr lang="es-ES" sz="2000" dirty="0" smtClean="0"/>
          </a:p>
          <a:p>
            <a:pPr lvl="0">
              <a:lnSpc>
                <a:spcPct val="150000"/>
              </a:lnSpc>
              <a:buFont typeface="Wingdings" pitchFamily="2" charset="2"/>
              <a:buChar char="Ø"/>
            </a:pPr>
            <a:r>
              <a:rPr lang="es-ES" sz="2400" i="1" dirty="0" smtClean="0"/>
              <a:t>Pastoral profética</a:t>
            </a:r>
            <a:endParaRPr lang="es-ES" sz="2400" dirty="0" smtClean="0"/>
          </a:p>
          <a:p>
            <a:pPr lvl="0">
              <a:lnSpc>
                <a:spcPct val="150000"/>
              </a:lnSpc>
              <a:buFont typeface="Wingdings" pitchFamily="2" charset="2"/>
              <a:buChar char="Ø"/>
            </a:pPr>
            <a:r>
              <a:rPr lang="es-ES" sz="2400" i="1" dirty="0" smtClean="0"/>
              <a:t>Pastoral que trabaja motivaciones, valores y felicidad</a:t>
            </a:r>
            <a:r>
              <a:rPr lang="es-ES" sz="2400" dirty="0" smtClean="0"/>
              <a:t> </a:t>
            </a:r>
          </a:p>
          <a:p>
            <a:pPr lvl="0">
              <a:lnSpc>
                <a:spcPct val="150000"/>
              </a:lnSpc>
              <a:buFont typeface="Wingdings" pitchFamily="2" charset="2"/>
              <a:buChar char="Ø"/>
            </a:pPr>
            <a:r>
              <a:rPr lang="es-ES" sz="2400" i="1" dirty="0" smtClean="0"/>
              <a:t>Pastoral misionera</a:t>
            </a:r>
            <a:endParaRPr lang="es-ES" sz="2400" dirty="0" smtClean="0"/>
          </a:p>
          <a:p>
            <a:pPr lvl="0">
              <a:lnSpc>
                <a:spcPct val="150000"/>
              </a:lnSpc>
              <a:buFont typeface="Wingdings" pitchFamily="2" charset="2"/>
              <a:buChar char="Ø"/>
            </a:pPr>
            <a:r>
              <a:rPr lang="es-ES" sz="2400" i="1" dirty="0" smtClean="0"/>
              <a:t>Pastoral que potencia lo relacional</a:t>
            </a:r>
            <a:endParaRPr lang="es-ES" sz="2400"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wipe(left)">
                                      <p:cBhvr>
                                        <p:cTn id="22" dur="10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wipe(left)">
                                      <p:cBhvr>
                                        <p:cTn id="27" dur="1000"/>
                                        <p:tgtEl>
                                          <p:spTgt spid="1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animEffect transition="in" filter="wipe(left)">
                                      <p:cBhvr>
                                        <p:cTn id="32" dur="1000"/>
                                        <p:tgtEl>
                                          <p:spTgt spid="10">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wipe(left)">
                                      <p:cBhvr>
                                        <p:cTn id="37" dur="10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830997"/>
          </a:xfrm>
          <a:prstGeom prst="rect">
            <a:avLst/>
          </a:prstGeom>
          <a:noFill/>
        </p:spPr>
        <p:txBody>
          <a:bodyPr wrap="square" rtlCol="0">
            <a:spAutoFit/>
          </a:bodyPr>
          <a:lstStyle/>
          <a:p>
            <a:pPr algn="ctr"/>
            <a:r>
              <a:rPr lang="es-ES" sz="2400" b="1" cap="small" dirty="0" smtClean="0"/>
              <a:t>PRINCIPIOS PASTORALES: 22 CLAVES</a:t>
            </a:r>
            <a:endParaRPr lang="es-ES" sz="2400" b="1" dirty="0" smtClean="0">
              <a:latin typeface="Segoe UI" pitchFamily="34" charset="0"/>
              <a:ea typeface="Segoe UI" pitchFamily="34" charset="0"/>
              <a:cs typeface="Segoe UI" pitchFamily="34" charset="0"/>
            </a:endParaRP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428596" y="1428736"/>
            <a:ext cx="8215370" cy="5262979"/>
          </a:xfrm>
          <a:prstGeom prst="rect">
            <a:avLst/>
          </a:prstGeom>
          <a:noFill/>
          <a:ln w="9525">
            <a:noFill/>
            <a:miter lim="800000"/>
            <a:headEnd/>
            <a:tailEnd/>
          </a:ln>
          <a:effectLst/>
        </p:spPr>
        <p:txBody>
          <a:bodyPr wrap="square">
            <a:spAutoFit/>
          </a:bodyPr>
          <a:lstStyle/>
          <a:p>
            <a:pPr algn="ctr">
              <a:lnSpc>
                <a:spcPct val="150000"/>
              </a:lnSpc>
            </a:pPr>
            <a:r>
              <a:rPr lang="es-ES" sz="2400" b="1" dirty="0" smtClean="0"/>
              <a:t>PASTORAL </a:t>
            </a:r>
            <a:endParaRPr lang="es-ES" sz="2000" b="1" dirty="0" smtClean="0"/>
          </a:p>
          <a:p>
            <a:pPr algn="ctr">
              <a:lnSpc>
                <a:spcPct val="150000"/>
              </a:lnSpc>
            </a:pPr>
            <a:r>
              <a:rPr lang="es-ES" sz="2000" b="1" dirty="0" smtClean="0"/>
              <a:t>COMUNITARIA, CARISMÁTICA</a:t>
            </a:r>
          </a:p>
          <a:p>
            <a:pPr algn="ctr">
              <a:lnSpc>
                <a:spcPct val="150000"/>
              </a:lnSpc>
            </a:pPr>
            <a:r>
              <a:rPr lang="es-ES" sz="2000" b="1" dirty="0" smtClean="0"/>
              <a:t> Y PROYECTADA AL FUTURO</a:t>
            </a:r>
            <a:endParaRPr lang="es-ES" sz="2000" dirty="0" smtClean="0"/>
          </a:p>
          <a:p>
            <a:pPr lvl="0">
              <a:lnSpc>
                <a:spcPct val="150000"/>
              </a:lnSpc>
              <a:buFont typeface="Wingdings" pitchFamily="2" charset="2"/>
              <a:buChar char="Ø"/>
            </a:pPr>
            <a:r>
              <a:rPr lang="es-ES" sz="2000" i="1" dirty="0" smtClean="0"/>
              <a:t>Pastoral entendida en equipo</a:t>
            </a:r>
            <a:endParaRPr lang="es-ES" sz="2000" dirty="0" smtClean="0"/>
          </a:p>
          <a:p>
            <a:pPr lvl="0">
              <a:lnSpc>
                <a:spcPct val="150000"/>
              </a:lnSpc>
              <a:buFont typeface="Wingdings" pitchFamily="2" charset="2"/>
              <a:buChar char="Ø"/>
            </a:pPr>
            <a:r>
              <a:rPr lang="es-ES_tradnl" sz="2000" i="1" dirty="0" smtClean="0"/>
              <a:t>Pastoral de misión compartida entre los religiosos, los presbíteros y los laicos</a:t>
            </a:r>
            <a:endParaRPr lang="es-ES" sz="2000" dirty="0" smtClean="0"/>
          </a:p>
          <a:p>
            <a:pPr lvl="0">
              <a:lnSpc>
                <a:spcPct val="150000"/>
              </a:lnSpc>
              <a:buFont typeface="Wingdings" pitchFamily="2" charset="2"/>
              <a:buChar char="Ø"/>
            </a:pPr>
            <a:r>
              <a:rPr lang="es-ES" sz="2000" i="1" dirty="0" smtClean="0"/>
              <a:t>Pastoral que ofrece el carisma propio de cada Institución</a:t>
            </a:r>
            <a:endParaRPr lang="es-ES" sz="2000" dirty="0" smtClean="0"/>
          </a:p>
          <a:p>
            <a:pPr lvl="0">
              <a:lnSpc>
                <a:spcPct val="150000"/>
              </a:lnSpc>
              <a:buFont typeface="Wingdings" pitchFamily="2" charset="2"/>
              <a:buChar char="Ø"/>
            </a:pPr>
            <a:r>
              <a:rPr lang="es-ES" sz="2000" i="1" dirty="0" smtClean="0"/>
              <a:t>Pastoral comunitaria</a:t>
            </a:r>
            <a:endParaRPr lang="es-ES" sz="2000" dirty="0" smtClean="0"/>
          </a:p>
          <a:p>
            <a:pPr lvl="0">
              <a:lnSpc>
                <a:spcPct val="150000"/>
              </a:lnSpc>
              <a:buFont typeface="Wingdings" pitchFamily="2" charset="2"/>
              <a:buChar char="Ø"/>
            </a:pPr>
            <a:r>
              <a:rPr lang="es-ES" sz="2000" i="1" dirty="0" smtClean="0"/>
              <a:t>Pastoral que incorpora a la familia como sujeto evangelizador</a:t>
            </a:r>
            <a:endParaRPr lang="es-ES" sz="2000" dirty="0" smtClean="0"/>
          </a:p>
          <a:p>
            <a:pPr lvl="0">
              <a:lnSpc>
                <a:spcPct val="150000"/>
              </a:lnSpc>
              <a:buFont typeface="Wingdings" pitchFamily="2" charset="2"/>
              <a:buChar char="Ø"/>
            </a:pPr>
            <a:r>
              <a:rPr lang="es-ES" sz="2000" i="1" dirty="0" smtClean="0"/>
              <a:t>Pastoral con dimensión vocacional</a:t>
            </a:r>
            <a:endParaRPr lang="es-ES" sz="2000" dirty="0" smtClean="0"/>
          </a:p>
          <a:p>
            <a:pPr lvl="0">
              <a:lnSpc>
                <a:spcPct val="150000"/>
              </a:lnSpc>
              <a:buFont typeface="Wingdings" pitchFamily="2" charset="2"/>
              <a:buChar char="Ø"/>
            </a:pPr>
            <a:r>
              <a:rPr lang="es-ES" sz="2000" i="1" dirty="0" smtClean="0"/>
              <a:t>Pastoral con lenguaje apropiado</a:t>
            </a:r>
            <a:endParaRPr lang="es-ES" sz="2000"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10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10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wipe(left)">
                                      <p:cBhvr>
                                        <p:cTn id="32" dur="10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wipe(left)">
                                      <p:cBhvr>
                                        <p:cTn id="37" dur="10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wipe(left)">
                                      <p:cBhvr>
                                        <p:cTn id="42" dur="1000"/>
                                        <p:tgtEl>
                                          <p:spTgt spid="1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animEffect transition="in" filter="wipe(left)">
                                      <p:cBhvr>
                                        <p:cTn id="47" dur="1000"/>
                                        <p:tgtEl>
                                          <p:spTgt spid="1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0">
                                            <p:txEl>
                                              <p:pRg st="9" end="9"/>
                                            </p:txEl>
                                          </p:spTgt>
                                        </p:tgtEl>
                                        <p:attrNameLst>
                                          <p:attrName>style.visibility</p:attrName>
                                        </p:attrNameLst>
                                      </p:cBhvr>
                                      <p:to>
                                        <p:strVal val="visible"/>
                                      </p:to>
                                    </p:set>
                                    <p:animEffect transition="in" filter="wipe(left)">
                                      <p:cBhvr>
                                        <p:cTn id="52" dur="10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10" name="Text Box 9"/>
          <p:cNvSpPr txBox="1">
            <a:spLocks noChangeArrowheads="1"/>
          </p:cNvSpPr>
          <p:nvPr/>
        </p:nvSpPr>
        <p:spPr bwMode="auto">
          <a:xfrm>
            <a:off x="500034" y="2071678"/>
            <a:ext cx="8215370" cy="3277820"/>
          </a:xfrm>
          <a:prstGeom prst="rect">
            <a:avLst/>
          </a:prstGeom>
          <a:noFill/>
          <a:ln w="9525">
            <a:noFill/>
            <a:miter lim="800000"/>
            <a:headEnd/>
            <a:tailEnd/>
          </a:ln>
          <a:effectLst/>
        </p:spPr>
        <p:txBody>
          <a:bodyPr wrap="square">
            <a:spAutoFit/>
          </a:bodyPr>
          <a:lstStyle/>
          <a:p>
            <a:pPr algn="ctr">
              <a:spcBef>
                <a:spcPct val="50000"/>
              </a:spcBef>
            </a:pPr>
            <a:r>
              <a:rPr lang="es-ES" sz="2400" b="1" dirty="0" smtClean="0"/>
              <a:t>CAPACIDADES  </a:t>
            </a:r>
          </a:p>
          <a:p>
            <a:pPr>
              <a:spcBef>
                <a:spcPct val="50000"/>
              </a:spcBef>
            </a:pPr>
            <a:endParaRPr lang="es-ES" dirty="0" smtClean="0"/>
          </a:p>
          <a:p>
            <a:pPr algn="ctr">
              <a:spcBef>
                <a:spcPct val="50000"/>
              </a:spcBef>
            </a:pPr>
            <a:r>
              <a:rPr lang="es-ES" sz="2400" dirty="0" smtClean="0"/>
              <a:t>No son patrimonio exclusivo de la acción pastoral. Muy al contrario, la Escuela las puede trabajar desde todos sus diferentes ámbitos, pero, en sí mismas, constituyen el </a:t>
            </a:r>
            <a:r>
              <a:rPr lang="es-ES" sz="2400" dirty="0" smtClean="0">
                <a:solidFill>
                  <a:srgbClr val="FFFF00"/>
                </a:solidFill>
              </a:rPr>
              <a:t>sustrato humano </a:t>
            </a:r>
            <a:r>
              <a:rPr lang="es-ES" sz="2400" dirty="0" smtClean="0"/>
              <a:t>indispensable para una experiencia de fe.</a:t>
            </a:r>
          </a:p>
          <a:p>
            <a:pPr>
              <a:spcBef>
                <a:spcPct val="50000"/>
              </a:spcBef>
              <a:buFont typeface="Wingdings" pitchFamily="2" charset="2"/>
              <a:buChar char="Ø"/>
            </a:pPr>
            <a:endParaRPr lang="es-ES" sz="1400" dirty="0">
              <a:latin typeface="Segoe UI" pitchFamily="34" charset="0"/>
              <a:ea typeface="Segoe UI" pitchFamily="34" charset="0"/>
              <a:cs typeface="Segoe UI" pitchFamily="34" charset="0"/>
            </a:endParaRPr>
          </a:p>
          <a:p>
            <a:pPr>
              <a:spcBef>
                <a:spcPct val="50000"/>
              </a:spcBef>
            </a:pPr>
            <a:endParaRPr lang="es-ES" dirty="0">
              <a:latin typeface="Segoe UI" pitchFamily="34" charset="0"/>
              <a:ea typeface="Segoe UI" pitchFamily="34" charset="0"/>
              <a:cs typeface="Segoe UI" pitchFamily="34" charset="0"/>
            </a:endParaRPr>
          </a:p>
        </p:txBody>
      </p:sp>
      <p:sp>
        <p:nvSpPr>
          <p:cNvPr id="6" name="5 CuadroTexto"/>
          <p:cNvSpPr txBox="1"/>
          <p:nvPr/>
        </p:nvSpPr>
        <p:spPr>
          <a:xfrm>
            <a:off x="0" y="785795"/>
            <a:ext cx="9144000" cy="461665"/>
          </a:xfrm>
          <a:prstGeom prst="rect">
            <a:avLst/>
          </a:prstGeom>
          <a:noFill/>
        </p:spPr>
        <p:txBody>
          <a:bodyPr wrap="square" rtlCol="0">
            <a:spAutoFit/>
          </a:bodyPr>
          <a:lstStyle/>
          <a:p>
            <a:pPr lvl="0" algn="ctr"/>
            <a:r>
              <a:rPr lang="es-ES" sz="2400" b="1" cap="small" dirty="0" smtClean="0"/>
              <a:t>PROPUESTAS PASTORALES: ÁREAS Y CAPACIDADES</a:t>
            </a:r>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10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928662" y="857232"/>
            <a:ext cx="7627843" cy="55498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928662" y="857232"/>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747" name="Imagen 2" descr="icono capacidades.png"/>
          <p:cNvPicPr>
            <a:picLocks noChangeAspect="1"/>
          </p:cNvPicPr>
          <p:nvPr/>
        </p:nvPicPr>
        <p:blipFill>
          <a:blip r:embed="rId3"/>
          <a:srcRect/>
          <a:stretch>
            <a:fillRect/>
          </a:stretch>
        </p:blipFill>
        <p:spPr bwMode="auto">
          <a:xfrm>
            <a:off x="928662" y="928670"/>
            <a:ext cx="1558925" cy="1295400"/>
          </a:xfrm>
          <a:prstGeom prst="rect">
            <a:avLst/>
          </a:prstGeom>
          <a:noFill/>
          <a:ln w="9525">
            <a:noFill/>
            <a:miter lim="800000"/>
            <a:headEnd/>
            <a:tailEnd/>
          </a:ln>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928662" y="785794"/>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771" name="Imagen 2" descr="icono capacidades.png"/>
          <p:cNvPicPr>
            <a:picLocks noChangeAspect="1"/>
          </p:cNvPicPr>
          <p:nvPr/>
        </p:nvPicPr>
        <p:blipFill>
          <a:blip r:embed="rId3"/>
          <a:srcRect/>
          <a:stretch>
            <a:fillRect/>
          </a:stretch>
        </p:blipFill>
        <p:spPr bwMode="auto">
          <a:xfrm>
            <a:off x="928662" y="857232"/>
            <a:ext cx="1558925" cy="1295400"/>
          </a:xfrm>
          <a:prstGeom prst="rect">
            <a:avLst/>
          </a:prstGeom>
          <a:noFill/>
          <a:ln w="9525">
            <a:noFill/>
            <a:miter lim="800000"/>
            <a:headEnd/>
            <a:tailEnd/>
          </a:ln>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928662" y="714356"/>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2" descr="icono capacidades.png"/>
          <p:cNvPicPr>
            <a:picLocks noChangeAspect="1"/>
          </p:cNvPicPr>
          <p:nvPr/>
        </p:nvPicPr>
        <p:blipFill>
          <a:blip r:embed="rId3"/>
          <a:srcRect/>
          <a:stretch>
            <a:fillRect/>
          </a:stretch>
        </p:blipFill>
        <p:spPr bwMode="auto">
          <a:xfrm>
            <a:off x="928662" y="857232"/>
            <a:ext cx="1558925" cy="1295400"/>
          </a:xfrm>
          <a:prstGeom prst="rect">
            <a:avLst/>
          </a:prstGeom>
          <a:noFill/>
          <a:ln w="9525">
            <a:noFill/>
            <a:miter lim="800000"/>
            <a:headEnd/>
            <a:tailEnd/>
          </a:ln>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3"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4" cstate="print"/>
          <a:stretch>
            <a:fillRect/>
          </a:stretch>
        </p:blipFill>
        <p:spPr>
          <a:xfrm>
            <a:off x="8546475" y="0"/>
            <a:ext cx="597525" cy="597525"/>
          </a:xfrm>
          <a:prstGeom prst="rect">
            <a:avLst/>
          </a:prstGeom>
        </p:spPr>
      </p:pic>
      <p:sp>
        <p:nvSpPr>
          <p:cNvPr id="8" name="Text Box 9"/>
          <p:cNvSpPr txBox="1">
            <a:spLocks noChangeArrowheads="1"/>
          </p:cNvSpPr>
          <p:nvPr/>
        </p:nvSpPr>
        <p:spPr bwMode="auto">
          <a:xfrm>
            <a:off x="642910" y="1000108"/>
            <a:ext cx="8143932" cy="458587"/>
          </a:xfrm>
          <a:prstGeom prst="rect">
            <a:avLst/>
          </a:prstGeom>
          <a:noFill/>
          <a:ln w="9525">
            <a:noFill/>
            <a:miter lim="800000"/>
            <a:headEnd/>
            <a:tailEnd/>
          </a:ln>
          <a:effectLst/>
        </p:spPr>
        <p:txBody>
          <a:bodyPr wrap="square">
            <a:spAutoFit/>
          </a:bodyPr>
          <a:lstStyle/>
          <a:p>
            <a:pPr>
              <a:lnSpc>
                <a:spcPct val="60000"/>
              </a:lnSpc>
              <a:spcBef>
                <a:spcPct val="50000"/>
              </a:spcBef>
            </a:pPr>
            <a:endParaRPr lang="es-ES" sz="1400" dirty="0" smtClean="0">
              <a:latin typeface="Segoe UI" pitchFamily="34" charset="0"/>
              <a:ea typeface="Segoe UI" pitchFamily="34" charset="0"/>
              <a:cs typeface="Segoe UI" pitchFamily="34" charset="0"/>
            </a:endParaRPr>
          </a:p>
          <a:p>
            <a:pPr>
              <a:lnSpc>
                <a:spcPct val="60000"/>
              </a:lnSpc>
              <a:spcBef>
                <a:spcPct val="50000"/>
              </a:spcBef>
            </a:pPr>
            <a:endParaRPr lang="es-ES" sz="1400" dirty="0">
              <a:latin typeface="Segoe UI" pitchFamily="34" charset="0"/>
              <a:ea typeface="Segoe UI" pitchFamily="34" charset="0"/>
              <a:cs typeface="Segoe UI" pitchFamily="34" charset="0"/>
            </a:endParaRPr>
          </a:p>
        </p:txBody>
      </p:sp>
      <p:pic>
        <p:nvPicPr>
          <p:cNvPr id="11" name="10 Imagen" descr="LOGO PPC CUATRICOMIA.JPG"/>
          <p:cNvPicPr>
            <a:picLocks noChangeAspect="1"/>
          </p:cNvPicPr>
          <p:nvPr/>
        </p:nvPicPr>
        <p:blipFill>
          <a:blip r:embed="rId5" cstate="print"/>
          <a:stretch>
            <a:fillRect/>
          </a:stretch>
        </p:blipFill>
        <p:spPr>
          <a:xfrm>
            <a:off x="285720" y="3714752"/>
            <a:ext cx="1500198" cy="1517054"/>
          </a:xfrm>
          <a:prstGeom prst="rect">
            <a:avLst/>
          </a:prstGeom>
        </p:spPr>
      </p:pic>
      <p:pic>
        <p:nvPicPr>
          <p:cNvPr id="10" name="9 Imagen" descr="LOGO SM.bmp"/>
          <p:cNvPicPr>
            <a:picLocks noChangeAspect="1"/>
          </p:cNvPicPr>
          <p:nvPr/>
        </p:nvPicPr>
        <p:blipFill>
          <a:blip r:embed="rId4" cstate="print"/>
          <a:stretch>
            <a:fillRect/>
          </a:stretch>
        </p:blipFill>
        <p:spPr>
          <a:xfrm>
            <a:off x="285720" y="857232"/>
            <a:ext cx="1428760" cy="1428760"/>
          </a:xfrm>
          <a:prstGeom prst="rect">
            <a:avLst/>
          </a:prstGeom>
        </p:spPr>
      </p:pic>
      <p:sp>
        <p:nvSpPr>
          <p:cNvPr id="12" name="Text Box 9"/>
          <p:cNvSpPr txBox="1">
            <a:spLocks noChangeArrowheads="1"/>
          </p:cNvSpPr>
          <p:nvPr/>
        </p:nvSpPr>
        <p:spPr bwMode="auto">
          <a:xfrm>
            <a:off x="1857356" y="857233"/>
            <a:ext cx="7072394" cy="2708434"/>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r>
              <a:rPr lang="es-ES" sz="2000" dirty="0" smtClean="0">
                <a:solidFill>
                  <a:srgbClr val="FFFF00"/>
                </a:solidFill>
              </a:rPr>
              <a:t>Agente educativo y cultural </a:t>
            </a:r>
            <a:r>
              <a:rPr lang="es-ES" sz="2000" dirty="0" smtClean="0"/>
              <a:t>que busca tener una presencia significativa en la sociedad por la calidad de nuestras propuestas educativas, fundamentalmente innovadoras. </a:t>
            </a:r>
          </a:p>
          <a:p>
            <a:pPr>
              <a:spcBef>
                <a:spcPct val="50000"/>
              </a:spcBef>
              <a:buFont typeface="Wingdings" pitchFamily="2" charset="2"/>
              <a:buChar char="Ø"/>
            </a:pPr>
            <a:r>
              <a:rPr lang="es-ES" sz="2000" dirty="0" smtClean="0"/>
              <a:t> Nuestra </a:t>
            </a:r>
            <a:r>
              <a:rPr lang="es-ES" sz="2000" dirty="0" smtClean="0">
                <a:solidFill>
                  <a:srgbClr val="FFFF00"/>
                </a:solidFill>
              </a:rPr>
              <a:t>presencia en el ámbito Iberoamericano </a:t>
            </a:r>
            <a:r>
              <a:rPr lang="es-ES" sz="2000" dirty="0" smtClean="0"/>
              <a:t>evidencia nuestra </a:t>
            </a:r>
            <a:r>
              <a:rPr lang="es-ES" sz="2000" dirty="0" smtClean="0">
                <a:solidFill>
                  <a:srgbClr val="FFFF00"/>
                </a:solidFill>
              </a:rPr>
              <a:t>vocación global </a:t>
            </a:r>
            <a:r>
              <a:rPr lang="es-ES" sz="2000" dirty="0" smtClean="0"/>
              <a:t>y decidida apuesta por ofrecer un servicio a la comunidad educativa contextualizando propuestas, servicios y soluciones educativas en cada país donde estamos presentes.  </a:t>
            </a:r>
            <a:r>
              <a:rPr lang="es-ES" sz="2000" b="1" i="1" dirty="0" smtClean="0"/>
              <a:t> </a:t>
            </a:r>
          </a:p>
        </p:txBody>
      </p:sp>
      <p:sp>
        <p:nvSpPr>
          <p:cNvPr id="13" name="Text Box 9"/>
          <p:cNvSpPr txBox="1">
            <a:spLocks noChangeArrowheads="1"/>
          </p:cNvSpPr>
          <p:nvPr/>
        </p:nvSpPr>
        <p:spPr bwMode="auto">
          <a:xfrm>
            <a:off x="1928794" y="3429000"/>
            <a:ext cx="7215206" cy="1477328"/>
          </a:xfrm>
          <a:prstGeom prst="rect">
            <a:avLst/>
          </a:prstGeom>
          <a:noFill/>
          <a:ln w="9525">
            <a:noFill/>
            <a:miter lim="800000"/>
            <a:headEnd/>
            <a:tailEnd/>
          </a:ln>
          <a:effectLst/>
        </p:spPr>
        <p:txBody>
          <a:bodyPr wrap="square">
            <a:spAutoFit/>
          </a:bodyPr>
          <a:lstStyle/>
          <a:p>
            <a:pPr>
              <a:spcBef>
                <a:spcPct val="50000"/>
              </a:spcBef>
            </a:pPr>
            <a:endParaRPr lang="es-ES" sz="2000" b="1" i="1" dirty="0" smtClean="0"/>
          </a:p>
          <a:p>
            <a:pPr>
              <a:spcBef>
                <a:spcPct val="50000"/>
              </a:spcBef>
              <a:buFont typeface="Wingdings" pitchFamily="2" charset="2"/>
              <a:buChar char="ü"/>
            </a:pPr>
            <a:r>
              <a:rPr lang="es-ES" sz="2000" b="1" i="1" dirty="0" smtClean="0"/>
              <a:t>    </a:t>
            </a:r>
            <a:r>
              <a:rPr lang="es-ES" sz="2000" dirty="0" smtClean="0"/>
              <a:t>PPC está dedicado a la producción editorial de libros </a:t>
            </a:r>
            <a:r>
              <a:rPr lang="es-ES" sz="2000" dirty="0" smtClean="0">
                <a:solidFill>
                  <a:srgbClr val="FFFF00"/>
                </a:solidFill>
              </a:rPr>
              <a:t>religiosos</a:t>
            </a:r>
            <a:r>
              <a:rPr lang="es-ES" sz="2000" dirty="0" smtClean="0"/>
              <a:t>, como </a:t>
            </a:r>
            <a:r>
              <a:rPr lang="es-ES" sz="2000" dirty="0" smtClean="0">
                <a:solidFill>
                  <a:srgbClr val="FFFF00"/>
                </a:solidFill>
              </a:rPr>
              <a:t>catequesis</a:t>
            </a:r>
            <a:r>
              <a:rPr lang="es-ES" sz="2000" dirty="0" smtClean="0"/>
              <a:t>, y publicaciones periódicas, así como a la coedición con SM de los libros de texto de religión. </a:t>
            </a:r>
          </a:p>
        </p:txBody>
      </p:sp>
      <p:sp>
        <p:nvSpPr>
          <p:cNvPr id="14" name="13 Rectángulo"/>
          <p:cNvSpPr/>
          <p:nvPr/>
        </p:nvSpPr>
        <p:spPr>
          <a:xfrm>
            <a:off x="1285852" y="5357826"/>
            <a:ext cx="1856598" cy="369332"/>
          </a:xfrm>
          <a:prstGeom prst="rect">
            <a:avLst/>
          </a:prstGeom>
        </p:spPr>
        <p:txBody>
          <a:bodyPr wrap="none">
            <a:spAutoFit/>
          </a:bodyPr>
          <a:lstStyle/>
          <a:p>
            <a:pPr>
              <a:buFont typeface="Wingdings" pitchFamily="2" charset="2"/>
              <a:buChar char="ü"/>
            </a:pPr>
            <a:r>
              <a:rPr lang="es-ES" b="1" i="1" dirty="0" smtClean="0"/>
              <a:t>Confesional </a:t>
            </a:r>
            <a:endParaRPr lang="es-ES" dirty="0"/>
          </a:p>
        </p:txBody>
      </p:sp>
      <p:sp>
        <p:nvSpPr>
          <p:cNvPr id="15" name="14 Flecha derecha"/>
          <p:cNvSpPr/>
          <p:nvPr/>
        </p:nvSpPr>
        <p:spPr>
          <a:xfrm>
            <a:off x="3643306" y="5429264"/>
            <a:ext cx="1143008" cy="285752"/>
          </a:xfrm>
          <a:prstGeom prst="rightArrow">
            <a:avLst>
              <a:gd name="adj1" fmla="val 22741"/>
              <a:gd name="adj2" fmla="val 76667"/>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16" name="15 Rectángulo"/>
          <p:cNvSpPr/>
          <p:nvPr/>
        </p:nvSpPr>
        <p:spPr>
          <a:xfrm>
            <a:off x="5072066" y="5357826"/>
            <a:ext cx="1122423" cy="369332"/>
          </a:xfrm>
          <a:prstGeom prst="rect">
            <a:avLst/>
          </a:prstGeom>
        </p:spPr>
        <p:txBody>
          <a:bodyPr wrap="none">
            <a:spAutoFit/>
          </a:bodyPr>
          <a:lstStyle/>
          <a:p>
            <a:r>
              <a:rPr lang="es-ES" b="1" i="1" dirty="0" smtClean="0"/>
              <a:t>Eclesial</a:t>
            </a:r>
            <a:endParaRPr lang="es-ES" dirty="0"/>
          </a:p>
        </p:txBody>
      </p:sp>
      <p:sp>
        <p:nvSpPr>
          <p:cNvPr id="17" name="16 Rectángulo"/>
          <p:cNvSpPr/>
          <p:nvPr/>
        </p:nvSpPr>
        <p:spPr>
          <a:xfrm>
            <a:off x="1285852" y="5822173"/>
            <a:ext cx="1096775" cy="369332"/>
          </a:xfrm>
          <a:prstGeom prst="rect">
            <a:avLst/>
          </a:prstGeom>
        </p:spPr>
        <p:txBody>
          <a:bodyPr wrap="none">
            <a:spAutoFit/>
          </a:bodyPr>
          <a:lstStyle/>
          <a:p>
            <a:pPr>
              <a:buFont typeface="Wingdings" pitchFamily="2" charset="2"/>
              <a:buChar char="ü"/>
            </a:pPr>
            <a:r>
              <a:rPr lang="es-ES" b="1" i="1" dirty="0" smtClean="0"/>
              <a:t>Laica </a:t>
            </a:r>
          </a:p>
        </p:txBody>
      </p:sp>
      <p:sp>
        <p:nvSpPr>
          <p:cNvPr id="18" name="17 Rectángulo"/>
          <p:cNvSpPr/>
          <p:nvPr/>
        </p:nvSpPr>
        <p:spPr>
          <a:xfrm>
            <a:off x="1285852" y="6286520"/>
            <a:ext cx="2156360" cy="369332"/>
          </a:xfrm>
          <a:prstGeom prst="rect">
            <a:avLst/>
          </a:prstGeom>
        </p:spPr>
        <p:txBody>
          <a:bodyPr wrap="none">
            <a:spAutoFit/>
          </a:bodyPr>
          <a:lstStyle/>
          <a:p>
            <a:pPr>
              <a:buFont typeface="Wingdings" pitchFamily="2" charset="2"/>
              <a:buChar char="ü"/>
            </a:pPr>
            <a:r>
              <a:rPr lang="es-ES" b="1" i="1" dirty="0" smtClean="0"/>
              <a:t>Independiente </a:t>
            </a:r>
            <a:endParaRPr lang="es-ES" dirty="0"/>
          </a:p>
        </p:txBody>
      </p:sp>
      <p:sp>
        <p:nvSpPr>
          <p:cNvPr id="19" name="18 Rectángulo"/>
          <p:cNvSpPr/>
          <p:nvPr/>
        </p:nvSpPr>
        <p:spPr>
          <a:xfrm>
            <a:off x="5072066" y="5786454"/>
            <a:ext cx="1103187" cy="369332"/>
          </a:xfrm>
          <a:prstGeom prst="rect">
            <a:avLst/>
          </a:prstGeom>
        </p:spPr>
        <p:txBody>
          <a:bodyPr wrap="none">
            <a:spAutoFit/>
          </a:bodyPr>
          <a:lstStyle/>
          <a:p>
            <a:r>
              <a:rPr lang="es-ES" b="1" i="1" dirty="0" smtClean="0"/>
              <a:t>Secular</a:t>
            </a:r>
            <a:endParaRPr lang="es-ES" dirty="0"/>
          </a:p>
        </p:txBody>
      </p:sp>
      <p:sp>
        <p:nvSpPr>
          <p:cNvPr id="20" name="19 Rectángulo"/>
          <p:cNvSpPr/>
          <p:nvPr/>
        </p:nvSpPr>
        <p:spPr>
          <a:xfrm>
            <a:off x="5072066" y="6286520"/>
            <a:ext cx="4014240" cy="369332"/>
          </a:xfrm>
          <a:prstGeom prst="rect">
            <a:avLst/>
          </a:prstGeom>
        </p:spPr>
        <p:txBody>
          <a:bodyPr wrap="none">
            <a:spAutoFit/>
          </a:bodyPr>
          <a:lstStyle/>
          <a:p>
            <a:r>
              <a:rPr lang="es-ES" b="1" i="1" dirty="0" smtClean="0"/>
              <a:t>Punto de encuentro y comunión</a:t>
            </a:r>
            <a:endParaRPr lang="es-ES" dirty="0"/>
          </a:p>
        </p:txBody>
      </p:sp>
      <p:sp>
        <p:nvSpPr>
          <p:cNvPr id="21" name="20 Flecha derecha"/>
          <p:cNvSpPr/>
          <p:nvPr/>
        </p:nvSpPr>
        <p:spPr>
          <a:xfrm>
            <a:off x="3643306" y="5857892"/>
            <a:ext cx="1143008" cy="285752"/>
          </a:xfrm>
          <a:prstGeom prst="rightArrow">
            <a:avLst>
              <a:gd name="adj1" fmla="val 22741"/>
              <a:gd name="adj2" fmla="val 76667"/>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22" name="21 Flecha derecha"/>
          <p:cNvSpPr/>
          <p:nvPr/>
        </p:nvSpPr>
        <p:spPr>
          <a:xfrm>
            <a:off x="3643306" y="6286520"/>
            <a:ext cx="1143008" cy="285752"/>
          </a:xfrm>
          <a:prstGeom prst="rightArrow">
            <a:avLst>
              <a:gd name="adj1" fmla="val 22741"/>
              <a:gd name="adj2" fmla="val 76667"/>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nodePh="1">
                                  <p:stCondLst>
                                    <p:cond delay="0"/>
                                  </p:stCondLst>
                                  <p:endCondLst>
                                    <p:cond evt="begin" delay="0">
                                      <p:tn val="10"/>
                                    </p:cond>
                                  </p:end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3000" fill="hold"/>
                                        <p:tgtEl>
                                          <p:spTgt spid="8"/>
                                        </p:tgtEl>
                                        <p:attrNameLst>
                                          <p:attrName>ppt_x</p:attrName>
                                        </p:attrNameLst>
                                      </p:cBhvr>
                                      <p:tavLst>
                                        <p:tav tm="0">
                                          <p:val>
                                            <p:strVal val="#ppt_x"/>
                                          </p:val>
                                        </p:tav>
                                        <p:tav tm="100000">
                                          <p:val>
                                            <p:strVal val="#ppt_x"/>
                                          </p:val>
                                        </p:tav>
                                      </p:tavLst>
                                    </p:anim>
                                    <p:anim calcmode="lin" valueType="num">
                                      <p:cBhvr additive="base">
                                        <p:cTn id="13"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wipe(left)">
                                      <p:cBhvr>
                                        <p:cTn id="18" dur="1000"/>
                                        <p:tgtEl>
                                          <p:spTgt spid="1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wipe(left)">
                                      <p:cBhvr>
                                        <p:cTn id="23" dur="1000"/>
                                        <p:tgtEl>
                                          <p:spTgt spid="1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1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wipe(left)">
                                      <p:cBhvr>
                                        <p:cTn id="33" dur="1000"/>
                                        <p:tgtEl>
                                          <p:spTgt spid="13">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1000"/>
                                        <p:tgtEl>
                                          <p:spTgt spid="14"/>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left)">
                                      <p:cBhvr>
                                        <p:cTn id="42" dur="1000"/>
                                        <p:tgtEl>
                                          <p:spTgt spid="15"/>
                                        </p:tgtEl>
                                      </p:cBhvr>
                                    </p:animEffect>
                                  </p:childTnLst>
                                </p:cTn>
                              </p:par>
                            </p:childTnLst>
                          </p:cTn>
                        </p:par>
                        <p:par>
                          <p:cTn id="43" fill="hold">
                            <p:stCondLst>
                              <p:cond delay="2000"/>
                            </p:stCondLst>
                            <p:childTnLst>
                              <p:par>
                                <p:cTn id="44" presetID="22"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10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1000"/>
                                        <p:tgtEl>
                                          <p:spTgt spid="17"/>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left)">
                                      <p:cBhvr>
                                        <p:cTn id="55" dur="1000"/>
                                        <p:tgtEl>
                                          <p:spTgt spid="21"/>
                                        </p:tgtEl>
                                      </p:cBhvr>
                                    </p:animEffect>
                                  </p:childTnLst>
                                </p:cTn>
                              </p:par>
                            </p:childTnLst>
                          </p:cTn>
                        </p:par>
                        <p:par>
                          <p:cTn id="56" fill="hold">
                            <p:stCondLst>
                              <p:cond delay="2000"/>
                            </p:stCondLst>
                            <p:childTnLst>
                              <p:par>
                                <p:cTn id="57" presetID="22" presetClass="entr" presetSubtype="8"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left)">
                                      <p:cBhvr>
                                        <p:cTn id="59" dur="10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wipe(left)">
                                      <p:cBhvr>
                                        <p:cTn id="64" dur="1000"/>
                                        <p:tgtEl>
                                          <p:spTgt spid="18"/>
                                        </p:tgtEl>
                                      </p:cBhvr>
                                    </p:animEffect>
                                  </p:childTnLst>
                                </p:cTn>
                              </p:par>
                            </p:childTnLst>
                          </p:cTn>
                        </p:par>
                        <p:par>
                          <p:cTn id="65" fill="hold">
                            <p:stCondLst>
                              <p:cond delay="1000"/>
                            </p:stCondLst>
                            <p:childTnLst>
                              <p:par>
                                <p:cTn id="66" presetID="22" presetClass="entr" presetSubtype="8" fill="hold" grpId="0" nodeType="after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wipe(left)">
                                      <p:cBhvr>
                                        <p:cTn id="68" dur="1000"/>
                                        <p:tgtEl>
                                          <p:spTgt spid="22"/>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wipe(left)">
                                      <p:cBhvr>
                                        <p:cTn id="7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uiExpand="1" build="p"/>
      <p:bldP spid="13" grpId="0" uiExpand="1" build="p"/>
      <p:bldP spid="14" grpId="0"/>
      <p:bldP spid="15" grpId="0" animBg="1"/>
      <p:bldP spid="16" grpId="0"/>
      <p:bldP spid="17" grpId="0"/>
      <p:bldP spid="18" grpId="0"/>
      <p:bldP spid="19" grpId="0"/>
      <p:bldP spid="20" grpId="0"/>
      <p:bldP spid="21"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extLst>
          </a:blip>
          <a:srcRect r="12741"/>
          <a:stretch/>
        </p:blipFill>
        <p:spPr>
          <a:xfrm>
            <a:off x="857224" y="857232"/>
            <a:ext cx="7635039"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2" descr="icono capacidades.png"/>
          <p:cNvPicPr>
            <a:picLocks noChangeAspect="1"/>
          </p:cNvPicPr>
          <p:nvPr/>
        </p:nvPicPr>
        <p:blipFill>
          <a:blip r:embed="rId3"/>
          <a:srcRect/>
          <a:stretch>
            <a:fillRect/>
          </a:stretch>
        </p:blipFill>
        <p:spPr bwMode="auto">
          <a:xfrm>
            <a:off x="857224" y="857232"/>
            <a:ext cx="1558925" cy="1295400"/>
          </a:xfrm>
          <a:prstGeom prst="rect">
            <a:avLst/>
          </a:prstGeom>
          <a:noFill/>
          <a:ln w="9525">
            <a:noFill/>
            <a:miter lim="800000"/>
            <a:headEnd/>
            <a:tailEnd/>
          </a:ln>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928662" y="785794"/>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2" descr="icono capacidades.png"/>
          <p:cNvPicPr>
            <a:picLocks noChangeAspect="1"/>
          </p:cNvPicPr>
          <p:nvPr/>
        </p:nvPicPr>
        <p:blipFill>
          <a:blip r:embed="rId3"/>
          <a:srcRect/>
          <a:stretch>
            <a:fillRect/>
          </a:stretch>
        </p:blipFill>
        <p:spPr bwMode="auto">
          <a:xfrm>
            <a:off x="928662" y="857232"/>
            <a:ext cx="1558925" cy="1295400"/>
          </a:xfrm>
          <a:prstGeom prst="rect">
            <a:avLst/>
          </a:prstGeom>
          <a:noFill/>
          <a:ln w="9525">
            <a:noFill/>
            <a:miter lim="800000"/>
            <a:headEnd/>
            <a:tailEnd/>
          </a:ln>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928662" y="714356"/>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2" descr="icono capacidades.png"/>
          <p:cNvPicPr>
            <a:picLocks noChangeAspect="1"/>
          </p:cNvPicPr>
          <p:nvPr/>
        </p:nvPicPr>
        <p:blipFill>
          <a:blip r:embed="rId3"/>
          <a:srcRect/>
          <a:stretch>
            <a:fillRect/>
          </a:stretch>
        </p:blipFill>
        <p:spPr bwMode="auto">
          <a:xfrm>
            <a:off x="928662" y="857232"/>
            <a:ext cx="1558925" cy="1295400"/>
          </a:xfrm>
          <a:prstGeom prst="rect">
            <a:avLst/>
          </a:prstGeom>
          <a:noFill/>
          <a:ln w="9525">
            <a:noFill/>
            <a:miter lim="800000"/>
            <a:headEnd/>
            <a:tailEnd/>
          </a:ln>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10" name="Text Box 9"/>
          <p:cNvSpPr txBox="1">
            <a:spLocks noChangeArrowheads="1"/>
          </p:cNvSpPr>
          <p:nvPr/>
        </p:nvSpPr>
        <p:spPr bwMode="auto">
          <a:xfrm>
            <a:off x="214282" y="1502688"/>
            <a:ext cx="8715436" cy="5047536"/>
          </a:xfrm>
          <a:prstGeom prst="rect">
            <a:avLst/>
          </a:prstGeom>
          <a:noFill/>
          <a:ln w="9525">
            <a:noFill/>
            <a:miter lim="800000"/>
            <a:headEnd/>
            <a:tailEnd/>
          </a:ln>
          <a:effectLst/>
        </p:spPr>
        <p:txBody>
          <a:bodyPr wrap="square">
            <a:spAutoFit/>
          </a:bodyPr>
          <a:lstStyle/>
          <a:p>
            <a:pPr algn="ctr">
              <a:spcBef>
                <a:spcPct val="50000"/>
              </a:spcBef>
            </a:pPr>
            <a:r>
              <a:rPr lang="es-ES" sz="2000" b="1" dirty="0" smtClean="0"/>
              <a:t>ÁREAS </a:t>
            </a:r>
          </a:p>
          <a:p>
            <a:pPr algn="ctr">
              <a:spcBef>
                <a:spcPct val="50000"/>
              </a:spcBef>
            </a:pPr>
            <a:endParaRPr lang="es-ES" sz="2000" dirty="0" smtClean="0"/>
          </a:p>
          <a:p>
            <a:r>
              <a:rPr lang="es-ES" sz="2000" dirty="0" smtClean="0"/>
              <a:t>Representan los grandes tipos de actividades que se van a ir combinando en la planificación de la oferta pastoral. Cada una de ellas requiere de acciones específicas y, de alguna manera, estas acciones por áreas deberán manifestar su relación con las que la comunidad de referencia desarrolle.</a:t>
            </a:r>
          </a:p>
          <a:p>
            <a:endParaRPr lang="es-ES" sz="2000" dirty="0" smtClean="0"/>
          </a:p>
          <a:p>
            <a:r>
              <a:rPr lang="es-ES" sz="2000" dirty="0" smtClean="0"/>
              <a:t>Si esto se da así, las acciones por áreas actuarán de auténticos agentes de iniciación y de incorporación comunitarios, objetivo final de toda acción pastoral. Si no se produce esta conexión entre las áreas y la vida de la comunidad de referencia caeremos en el activismo aislado e inconexo y en la caso del área celebrativa, en el </a:t>
            </a:r>
            <a:r>
              <a:rPr lang="es-ES" sz="2000" i="1" dirty="0" err="1" smtClean="0"/>
              <a:t>sacramentalismo</a:t>
            </a:r>
            <a:r>
              <a:rPr lang="es-ES" sz="2000" dirty="0" smtClean="0"/>
              <a:t> heredero de situaciones de cristiandad. </a:t>
            </a:r>
            <a:r>
              <a:rPr lang="es-ES" sz="2400" dirty="0" smtClean="0"/>
              <a:t> </a:t>
            </a:r>
          </a:p>
          <a:p>
            <a:pPr>
              <a:spcBef>
                <a:spcPct val="50000"/>
              </a:spcBef>
              <a:buFont typeface="Wingdings" pitchFamily="2" charset="2"/>
              <a:buChar char="Ø"/>
            </a:pPr>
            <a:endParaRPr lang="es-ES" sz="1400" dirty="0">
              <a:latin typeface="Segoe UI" pitchFamily="34" charset="0"/>
              <a:ea typeface="Segoe UI" pitchFamily="34" charset="0"/>
              <a:cs typeface="Segoe UI" pitchFamily="34" charset="0"/>
            </a:endParaRPr>
          </a:p>
          <a:p>
            <a:pPr>
              <a:spcBef>
                <a:spcPct val="50000"/>
              </a:spcBef>
            </a:pPr>
            <a:endParaRPr lang="es-ES" dirty="0">
              <a:latin typeface="Segoe UI" pitchFamily="34" charset="0"/>
              <a:ea typeface="Segoe UI" pitchFamily="34" charset="0"/>
              <a:cs typeface="Segoe UI" pitchFamily="34" charset="0"/>
            </a:endParaRPr>
          </a:p>
        </p:txBody>
      </p:sp>
      <p:sp>
        <p:nvSpPr>
          <p:cNvPr id="6" name="5 CuadroTexto"/>
          <p:cNvSpPr txBox="1"/>
          <p:nvPr/>
        </p:nvSpPr>
        <p:spPr>
          <a:xfrm>
            <a:off x="0" y="785795"/>
            <a:ext cx="9144000" cy="461665"/>
          </a:xfrm>
          <a:prstGeom prst="rect">
            <a:avLst/>
          </a:prstGeom>
          <a:noFill/>
        </p:spPr>
        <p:txBody>
          <a:bodyPr wrap="square" rtlCol="0">
            <a:spAutoFit/>
          </a:bodyPr>
          <a:lstStyle/>
          <a:p>
            <a:pPr lvl="0" algn="ctr"/>
            <a:r>
              <a:rPr lang="es-ES" sz="2400" b="1" cap="small" dirty="0" smtClean="0"/>
              <a:t>PROPUESTAS PASTORALES: ÁREAS Y CAPACIDADES</a:t>
            </a:r>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wipe(left)">
                                      <p:cBhvr>
                                        <p:cTn id="22" dur="10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857224" y="857232"/>
            <a:ext cx="7627843" cy="55498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507" name="Imagen 2" descr="icono areas pastorales.png"/>
          <p:cNvPicPr>
            <a:picLocks noChangeAspect="1"/>
          </p:cNvPicPr>
          <p:nvPr/>
        </p:nvPicPr>
        <p:blipFill>
          <a:blip r:embed="rId3"/>
          <a:srcRect/>
          <a:stretch>
            <a:fillRect/>
          </a:stretch>
        </p:blipFill>
        <p:spPr bwMode="auto">
          <a:xfrm>
            <a:off x="928662" y="857232"/>
            <a:ext cx="1701800" cy="1281113"/>
          </a:xfrm>
          <a:prstGeom prst="rect">
            <a:avLst/>
          </a:prstGeom>
          <a:noFill/>
          <a:ln w="9525">
            <a:noFill/>
            <a:miter lim="800000"/>
            <a:headEnd/>
            <a:tailEnd/>
          </a:ln>
        </p:spPr>
      </p:pic>
      <p:sp>
        <p:nvSpPr>
          <p:cNvPr id="4" name="3 Marco"/>
          <p:cNvSpPr/>
          <p:nvPr/>
        </p:nvSpPr>
        <p:spPr>
          <a:xfrm>
            <a:off x="714348" y="642918"/>
            <a:ext cx="8001056" cy="5857916"/>
          </a:xfrm>
          <a:prstGeom prst="frame">
            <a:avLst>
              <a:gd name="adj1" fmla="val 328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solidFill>
                <a:schemeClr val="tx1"/>
              </a:solidFill>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10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21507"/>
                                        </p:tgtEl>
                                        <p:attrNameLst>
                                          <p:attrName>style.visibility</p:attrName>
                                        </p:attrNameLst>
                                      </p:cBhvr>
                                      <p:to>
                                        <p:strVal val="visible"/>
                                      </p:to>
                                    </p:set>
                                    <p:animEffect transition="in" filter="randombar(horizontal)">
                                      <p:cBhvr>
                                        <p:cTn id="13" dur="10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857224" y="785794"/>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2" descr="icono areas pastorales.png"/>
          <p:cNvPicPr>
            <a:picLocks noChangeAspect="1"/>
          </p:cNvPicPr>
          <p:nvPr/>
        </p:nvPicPr>
        <p:blipFill>
          <a:blip r:embed="rId3"/>
          <a:srcRect/>
          <a:stretch>
            <a:fillRect/>
          </a:stretch>
        </p:blipFill>
        <p:spPr bwMode="auto">
          <a:xfrm>
            <a:off x="928662" y="857232"/>
            <a:ext cx="1701800" cy="1281113"/>
          </a:xfrm>
          <a:prstGeom prst="rect">
            <a:avLst/>
          </a:prstGeom>
          <a:noFill/>
          <a:ln w="9525">
            <a:noFill/>
            <a:miter lim="800000"/>
            <a:headEnd/>
            <a:tailEnd/>
          </a:ln>
        </p:spPr>
      </p:pic>
      <p:sp>
        <p:nvSpPr>
          <p:cNvPr id="5" name="4 Marco"/>
          <p:cNvSpPr/>
          <p:nvPr/>
        </p:nvSpPr>
        <p:spPr>
          <a:xfrm>
            <a:off x="714348" y="642918"/>
            <a:ext cx="8001056" cy="5857916"/>
          </a:xfrm>
          <a:prstGeom prst="frame">
            <a:avLst>
              <a:gd name="adj1" fmla="val 328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solidFill>
                <a:schemeClr val="tx1"/>
              </a:solidFill>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928662" y="857232"/>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2" descr="icono areas pastorales.png"/>
          <p:cNvPicPr>
            <a:picLocks noChangeAspect="1"/>
          </p:cNvPicPr>
          <p:nvPr/>
        </p:nvPicPr>
        <p:blipFill>
          <a:blip r:embed="rId3"/>
          <a:srcRect/>
          <a:stretch>
            <a:fillRect/>
          </a:stretch>
        </p:blipFill>
        <p:spPr bwMode="auto">
          <a:xfrm>
            <a:off x="928662" y="857232"/>
            <a:ext cx="1701800" cy="1281113"/>
          </a:xfrm>
          <a:prstGeom prst="rect">
            <a:avLst/>
          </a:prstGeom>
          <a:noFill/>
          <a:ln w="9525">
            <a:noFill/>
            <a:miter lim="800000"/>
            <a:headEnd/>
            <a:tailEnd/>
          </a:ln>
        </p:spPr>
      </p:pic>
      <p:sp>
        <p:nvSpPr>
          <p:cNvPr id="5" name="4 Marco"/>
          <p:cNvSpPr/>
          <p:nvPr/>
        </p:nvSpPr>
        <p:spPr>
          <a:xfrm>
            <a:off x="714348" y="642918"/>
            <a:ext cx="8001056" cy="5857916"/>
          </a:xfrm>
          <a:prstGeom prst="frame">
            <a:avLst>
              <a:gd name="adj1" fmla="val 328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solidFill>
                <a:schemeClr val="tx1"/>
              </a:solidFill>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857224" y="785794"/>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2" descr="icono areas pastorales.png"/>
          <p:cNvPicPr>
            <a:picLocks noChangeAspect="1"/>
          </p:cNvPicPr>
          <p:nvPr/>
        </p:nvPicPr>
        <p:blipFill>
          <a:blip r:embed="rId3"/>
          <a:srcRect/>
          <a:stretch>
            <a:fillRect/>
          </a:stretch>
        </p:blipFill>
        <p:spPr bwMode="auto">
          <a:xfrm>
            <a:off x="928662" y="857232"/>
            <a:ext cx="1701800" cy="1281113"/>
          </a:xfrm>
          <a:prstGeom prst="rect">
            <a:avLst/>
          </a:prstGeom>
          <a:noFill/>
          <a:ln w="9525">
            <a:noFill/>
            <a:miter lim="800000"/>
            <a:headEnd/>
            <a:tailEnd/>
          </a:ln>
        </p:spPr>
      </p:pic>
      <p:sp>
        <p:nvSpPr>
          <p:cNvPr id="5" name="4 Marco"/>
          <p:cNvSpPr/>
          <p:nvPr/>
        </p:nvSpPr>
        <p:spPr>
          <a:xfrm>
            <a:off x="714348" y="642918"/>
            <a:ext cx="8001056" cy="5857916"/>
          </a:xfrm>
          <a:prstGeom prst="frame">
            <a:avLst>
              <a:gd name="adj1" fmla="val 328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solidFill>
                <a:schemeClr val="tx1"/>
              </a:solidFill>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857224" y="785794"/>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2" descr="icono areas pastorales.png"/>
          <p:cNvPicPr>
            <a:picLocks noChangeAspect="1"/>
          </p:cNvPicPr>
          <p:nvPr/>
        </p:nvPicPr>
        <p:blipFill>
          <a:blip r:embed="rId3"/>
          <a:srcRect/>
          <a:stretch>
            <a:fillRect/>
          </a:stretch>
        </p:blipFill>
        <p:spPr bwMode="auto">
          <a:xfrm>
            <a:off x="928662" y="857232"/>
            <a:ext cx="1701800" cy="1281113"/>
          </a:xfrm>
          <a:prstGeom prst="rect">
            <a:avLst/>
          </a:prstGeom>
          <a:noFill/>
          <a:ln w="9525">
            <a:noFill/>
            <a:miter lim="800000"/>
            <a:headEnd/>
            <a:tailEnd/>
          </a:ln>
        </p:spPr>
      </p:pic>
      <p:sp>
        <p:nvSpPr>
          <p:cNvPr id="5" name="4 Marco"/>
          <p:cNvSpPr/>
          <p:nvPr/>
        </p:nvSpPr>
        <p:spPr>
          <a:xfrm>
            <a:off x="714348" y="642918"/>
            <a:ext cx="8001056" cy="5857916"/>
          </a:xfrm>
          <a:prstGeom prst="frame">
            <a:avLst>
              <a:gd name="adj1" fmla="val 328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solidFill>
                <a:schemeClr val="tx1"/>
              </a:solidFill>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857224" y="785794"/>
            <a:ext cx="7627844" cy="55498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2" descr="icono areas pastorales.png"/>
          <p:cNvPicPr>
            <a:picLocks noChangeAspect="1"/>
          </p:cNvPicPr>
          <p:nvPr/>
        </p:nvPicPr>
        <p:blipFill>
          <a:blip r:embed="rId3"/>
          <a:srcRect/>
          <a:stretch>
            <a:fillRect/>
          </a:stretch>
        </p:blipFill>
        <p:spPr bwMode="auto">
          <a:xfrm>
            <a:off x="928662" y="857232"/>
            <a:ext cx="1701800" cy="1281113"/>
          </a:xfrm>
          <a:prstGeom prst="rect">
            <a:avLst/>
          </a:prstGeom>
          <a:noFill/>
          <a:ln w="9525">
            <a:noFill/>
            <a:miter lim="800000"/>
            <a:headEnd/>
            <a:tailEnd/>
          </a:ln>
        </p:spPr>
      </p:pic>
      <p:sp>
        <p:nvSpPr>
          <p:cNvPr id="5" name="4 Marco"/>
          <p:cNvSpPr/>
          <p:nvPr/>
        </p:nvSpPr>
        <p:spPr>
          <a:xfrm>
            <a:off x="714348" y="642918"/>
            <a:ext cx="8001056" cy="5857916"/>
          </a:xfrm>
          <a:prstGeom prst="frame">
            <a:avLst>
              <a:gd name="adj1" fmla="val 328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solidFill>
                <a:schemeClr val="tx1"/>
              </a:solidFill>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3"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4" cstate="print"/>
          <a:stretch>
            <a:fillRect/>
          </a:stretch>
        </p:blipFill>
        <p:spPr>
          <a:xfrm>
            <a:off x="8546475" y="0"/>
            <a:ext cx="597525" cy="597525"/>
          </a:xfrm>
          <a:prstGeom prst="rect">
            <a:avLst/>
          </a:prstGeom>
        </p:spPr>
      </p:pic>
      <p:sp>
        <p:nvSpPr>
          <p:cNvPr id="12" name="Text Box 9"/>
          <p:cNvSpPr txBox="1">
            <a:spLocks noChangeArrowheads="1"/>
          </p:cNvSpPr>
          <p:nvPr/>
        </p:nvSpPr>
        <p:spPr bwMode="auto">
          <a:xfrm>
            <a:off x="2571736" y="841418"/>
            <a:ext cx="6572264" cy="5786199"/>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r>
              <a:rPr lang="es-ES" sz="2000" b="1" i="1" dirty="0" smtClean="0"/>
              <a:t> </a:t>
            </a:r>
            <a:r>
              <a:rPr lang="es-ES" sz="2000" dirty="0" smtClean="0"/>
              <a:t>Queremos presentar aquí nuestra Propuesta Pastoral integral que, conectando y convergiendo con la realidad propia de la Compañía de Jesús, pueda ser de ayuda a la </a:t>
            </a:r>
            <a:r>
              <a:rPr lang="es-ES" sz="2000" dirty="0" smtClean="0">
                <a:solidFill>
                  <a:srgbClr val="FFFF00"/>
                </a:solidFill>
              </a:rPr>
              <a:t>Federación Latinoamericana de Colegios de la Compañía</a:t>
            </a:r>
            <a:r>
              <a:rPr lang="es-ES" sz="2000" dirty="0" smtClean="0"/>
              <a:t>. </a:t>
            </a:r>
          </a:p>
          <a:p>
            <a:pPr>
              <a:spcBef>
                <a:spcPct val="50000"/>
              </a:spcBef>
              <a:buFont typeface="Wingdings" pitchFamily="2" charset="2"/>
              <a:buChar char="Ø"/>
            </a:pPr>
            <a:r>
              <a:rPr lang="es-ES" sz="2000" dirty="0" smtClean="0"/>
              <a:t> Cuando hablamos de Escuela Católica, hablamos de </a:t>
            </a:r>
            <a:r>
              <a:rPr lang="es-ES" sz="2000" dirty="0" smtClean="0">
                <a:solidFill>
                  <a:srgbClr val="FFFF00"/>
                </a:solidFill>
              </a:rPr>
              <a:t>Escuela Ignaciana </a:t>
            </a:r>
            <a:r>
              <a:rPr lang="es-ES" sz="2000" dirty="0" smtClean="0"/>
              <a:t>recogiendo todo el tesoro secular acumulado por la Compañía de Jesús en el campo de la educación y explicitado para nuestro mundo de hoy en los recientes documentos sobre </a:t>
            </a:r>
            <a:r>
              <a:rPr lang="es-ES" sz="2000" dirty="0" smtClean="0">
                <a:solidFill>
                  <a:srgbClr val="FFFF00"/>
                </a:solidFill>
              </a:rPr>
              <a:t>Excelencia Humana</a:t>
            </a:r>
            <a:r>
              <a:rPr lang="es-ES" sz="2000" dirty="0" smtClean="0"/>
              <a:t>. </a:t>
            </a:r>
          </a:p>
          <a:p>
            <a:pPr>
              <a:spcBef>
                <a:spcPct val="50000"/>
              </a:spcBef>
              <a:buFont typeface="Wingdings" pitchFamily="2" charset="2"/>
              <a:buChar char="Ø"/>
            </a:pPr>
            <a:r>
              <a:rPr lang="es-ES" sz="2000" b="1" i="1" dirty="0" smtClean="0"/>
              <a:t> </a:t>
            </a:r>
            <a:r>
              <a:rPr lang="es-ES" sz="2000" dirty="0" smtClean="0"/>
              <a:t>Una propuesta que bien puede entrar en la “Escuela de Ignacio” pues no pretende sino </a:t>
            </a:r>
            <a:r>
              <a:rPr lang="es-ES" sz="2000" dirty="0" smtClean="0">
                <a:solidFill>
                  <a:srgbClr val="FFFF00"/>
                </a:solidFill>
              </a:rPr>
              <a:t>p</a:t>
            </a:r>
            <a:r>
              <a:rPr lang="es-ES" sz="2000" i="1" dirty="0" smtClean="0">
                <a:solidFill>
                  <a:srgbClr val="FFFF00"/>
                </a:solidFill>
              </a:rPr>
              <a:t>ropiciar el encuentro personal con Jesucristo en la Escuela para un compromiso de vida cristiana en la Iglesia y en la sociedad, haciendo hombres y mujeres conscientes, competentes, compasivos y comprometidos.</a:t>
            </a:r>
            <a:endParaRPr lang="es-ES" sz="2000" dirty="0" smtClean="0">
              <a:solidFill>
                <a:srgbClr val="FFFF00"/>
              </a:solidFill>
            </a:endParaRPr>
          </a:p>
          <a:p>
            <a:pPr>
              <a:spcBef>
                <a:spcPct val="50000"/>
              </a:spcBef>
            </a:pPr>
            <a:endParaRPr lang="es-ES" sz="2000" b="1" i="1" dirty="0" smtClean="0"/>
          </a:p>
        </p:txBody>
      </p:sp>
      <p:sp>
        <p:nvSpPr>
          <p:cNvPr id="13" name="Text Box 9"/>
          <p:cNvSpPr txBox="1">
            <a:spLocks noChangeArrowheads="1"/>
          </p:cNvSpPr>
          <p:nvPr/>
        </p:nvSpPr>
        <p:spPr bwMode="auto">
          <a:xfrm>
            <a:off x="2571736" y="3429000"/>
            <a:ext cx="6572264" cy="861774"/>
          </a:xfrm>
          <a:prstGeom prst="rect">
            <a:avLst/>
          </a:prstGeom>
          <a:noFill/>
          <a:ln w="9525">
            <a:noFill/>
            <a:miter lim="800000"/>
            <a:headEnd/>
            <a:tailEnd/>
          </a:ln>
          <a:effectLst/>
        </p:spPr>
        <p:txBody>
          <a:bodyPr wrap="square">
            <a:spAutoFit/>
          </a:bodyPr>
          <a:lstStyle/>
          <a:p>
            <a:pPr>
              <a:spcBef>
                <a:spcPct val="50000"/>
              </a:spcBef>
            </a:pPr>
            <a:endParaRPr lang="es-ES" sz="2000" b="1" i="1" dirty="0" smtClean="0"/>
          </a:p>
          <a:p>
            <a:pPr>
              <a:spcBef>
                <a:spcPct val="50000"/>
              </a:spcBef>
            </a:pPr>
            <a:endParaRPr lang="es-ES" sz="2000" dirty="0" smtClean="0"/>
          </a:p>
        </p:txBody>
      </p:sp>
      <p:pic>
        <p:nvPicPr>
          <p:cNvPr id="61442" name="Picture 2" descr="C:\Users\pmgarcia\Desktop\FLACSI\logo-15years.png"/>
          <p:cNvPicPr>
            <a:picLocks noChangeAspect="1" noChangeArrowheads="1"/>
          </p:cNvPicPr>
          <p:nvPr/>
        </p:nvPicPr>
        <p:blipFill>
          <a:blip r:embed="rId5"/>
          <a:srcRect r="69851"/>
          <a:stretch>
            <a:fillRect/>
          </a:stretch>
        </p:blipFill>
        <p:spPr bwMode="auto">
          <a:xfrm>
            <a:off x="571472" y="928670"/>
            <a:ext cx="1665054" cy="1714512"/>
          </a:xfrm>
          <a:prstGeom prst="rect">
            <a:avLst/>
          </a:prstGeom>
          <a:noFill/>
          <a:ln>
            <a:noFill/>
          </a:ln>
        </p:spPr>
      </p:pic>
      <p:pic>
        <p:nvPicPr>
          <p:cNvPr id="61443" name="Picture 3" descr="C:\Users\pmgarcia\Desktop\FLACSI\descarga.png"/>
          <p:cNvPicPr>
            <a:picLocks noChangeAspect="1" noChangeArrowheads="1"/>
          </p:cNvPicPr>
          <p:nvPr/>
        </p:nvPicPr>
        <p:blipFill>
          <a:blip r:embed="rId6"/>
          <a:srcRect/>
          <a:stretch>
            <a:fillRect/>
          </a:stretch>
        </p:blipFill>
        <p:spPr bwMode="auto">
          <a:xfrm>
            <a:off x="243342" y="3929066"/>
            <a:ext cx="2185518" cy="1357322"/>
          </a:xfrm>
          <a:prstGeom prst="rect">
            <a:avLst/>
          </a:prstGeom>
          <a:noFill/>
        </p:spPr>
      </p:pic>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wipe(left)">
                                      <p:cBhvr>
                                        <p:cTn id="7" dur="1000"/>
                                        <p:tgtEl>
                                          <p:spTgt spid="614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left)">
                                      <p:cBhvr>
                                        <p:cTn id="12" dur="10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wipe(left)">
                                      <p:cBhvr>
                                        <p:cTn id="17" dur="10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wipe(left)">
                                      <p:cBhvr>
                                        <p:cTn id="22" dur="1000"/>
                                        <p:tgtEl>
                                          <p:spTgt spid="1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1443"/>
                                        </p:tgtEl>
                                        <p:attrNameLst>
                                          <p:attrName>style.visibility</p:attrName>
                                        </p:attrNameLst>
                                      </p:cBhvr>
                                      <p:to>
                                        <p:strVal val="visible"/>
                                      </p:to>
                                    </p:set>
                                    <p:animEffect transition="in" filter="wipe(left)">
                                      <p:cBhvr>
                                        <p:cTn id="27" dur="1000"/>
                                        <p:tgtEl>
                                          <p:spTgt spid="61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extLst>
          </a:blip>
          <a:stretch>
            <a:fillRect/>
          </a:stretch>
        </p:blipFill>
        <p:spPr>
          <a:xfrm>
            <a:off x="928662" y="857232"/>
            <a:ext cx="7627844" cy="554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3 Marco"/>
          <p:cNvSpPr/>
          <p:nvPr/>
        </p:nvSpPr>
        <p:spPr>
          <a:xfrm>
            <a:off x="714348" y="642918"/>
            <a:ext cx="8001056" cy="5857916"/>
          </a:xfrm>
          <a:prstGeom prst="frame">
            <a:avLst>
              <a:gd name="adj1" fmla="val 328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solidFill>
                <a:schemeClr val="tx1"/>
              </a:solidFill>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0" y="785794"/>
            <a:ext cx="9144000" cy="830997"/>
          </a:xfrm>
          <a:prstGeom prst="rect">
            <a:avLst/>
          </a:prstGeom>
          <a:noFill/>
        </p:spPr>
        <p:txBody>
          <a:bodyPr wrap="square" rtlCol="0">
            <a:spAutoFit/>
          </a:bodyPr>
          <a:lstStyle/>
          <a:p>
            <a:pPr algn="ctr"/>
            <a:r>
              <a:rPr lang="es-ES" sz="2400" b="1" cap="small" dirty="0" smtClean="0"/>
              <a:t>NECESIDADES PARA UN PROYECTO </a:t>
            </a:r>
          </a:p>
          <a:p>
            <a:pPr algn="ctr"/>
            <a:r>
              <a:rPr lang="es-ES" sz="2400" b="1" cap="small" dirty="0" smtClean="0"/>
              <a:t>DE PASTORAL ESCOLAR</a:t>
            </a:r>
          </a:p>
        </p:txBody>
      </p:sp>
      <p:sp>
        <p:nvSpPr>
          <p:cNvPr id="10" name="Text Box 9"/>
          <p:cNvSpPr txBox="1">
            <a:spLocks noChangeArrowheads="1"/>
          </p:cNvSpPr>
          <p:nvPr/>
        </p:nvSpPr>
        <p:spPr bwMode="auto">
          <a:xfrm>
            <a:off x="500034" y="2071678"/>
            <a:ext cx="8215370" cy="3416320"/>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r>
              <a:rPr lang="es-ES" dirty="0" smtClean="0"/>
              <a:t> </a:t>
            </a:r>
            <a:r>
              <a:rPr lang="es-ES" sz="2400" b="1" dirty="0" smtClean="0"/>
              <a:t>UN AMBIENTE EDUCATIVO</a:t>
            </a:r>
          </a:p>
          <a:p>
            <a:pPr>
              <a:spcBef>
                <a:spcPct val="50000"/>
              </a:spcBef>
              <a:buFont typeface="Wingdings" pitchFamily="2" charset="2"/>
              <a:buChar char="Ø"/>
            </a:pPr>
            <a:r>
              <a:rPr lang="es-ES" sz="2400" b="1" dirty="0" smtClean="0"/>
              <a:t>CLIMA ESCOLAR</a:t>
            </a:r>
          </a:p>
          <a:p>
            <a:pPr>
              <a:spcBef>
                <a:spcPct val="50000"/>
              </a:spcBef>
              <a:buFont typeface="Wingdings" pitchFamily="2" charset="2"/>
              <a:buChar char="Ø"/>
            </a:pPr>
            <a:r>
              <a:rPr lang="es-ES" sz="2400" b="1" dirty="0" smtClean="0"/>
              <a:t>UNA COMUNIDAD CRISTIANA COLEGIAL </a:t>
            </a:r>
          </a:p>
          <a:p>
            <a:endParaRPr lang="es-ES" sz="2400" dirty="0" smtClean="0"/>
          </a:p>
          <a:p>
            <a:pPr lvl="2">
              <a:buFont typeface="Wingdings" pitchFamily="2" charset="2"/>
              <a:buChar char="§"/>
            </a:pPr>
            <a:r>
              <a:rPr lang="es-ES" sz="2400" dirty="0" err="1" smtClean="0">
                <a:solidFill>
                  <a:srgbClr val="FFFF00"/>
                </a:solidFill>
              </a:rPr>
              <a:t>Diakonia</a:t>
            </a:r>
            <a:r>
              <a:rPr lang="es-ES" sz="2400" dirty="0" smtClean="0"/>
              <a:t>: hacer posible vida y fe.</a:t>
            </a:r>
          </a:p>
          <a:p>
            <a:pPr lvl="2">
              <a:buFont typeface="Wingdings" pitchFamily="2" charset="2"/>
              <a:buChar char="§"/>
            </a:pPr>
            <a:r>
              <a:rPr lang="es-ES" sz="2400" dirty="0" err="1" smtClean="0">
                <a:solidFill>
                  <a:srgbClr val="FFFF00"/>
                </a:solidFill>
              </a:rPr>
              <a:t>Martyria</a:t>
            </a:r>
            <a:r>
              <a:rPr lang="es-ES" sz="2400" dirty="0" smtClean="0"/>
              <a:t>: animar vida y fe.</a:t>
            </a:r>
          </a:p>
          <a:p>
            <a:pPr lvl="2">
              <a:buFont typeface="Wingdings" pitchFamily="2" charset="2"/>
              <a:buChar char="§"/>
            </a:pPr>
            <a:r>
              <a:rPr lang="es-ES" sz="2400" dirty="0" err="1" smtClean="0">
                <a:solidFill>
                  <a:srgbClr val="FFFF00"/>
                </a:solidFill>
              </a:rPr>
              <a:t>Leiturgia</a:t>
            </a:r>
            <a:r>
              <a:rPr lang="es-ES" sz="2400" dirty="0" smtClean="0"/>
              <a:t>: celebrar vida y fe.</a:t>
            </a:r>
          </a:p>
          <a:p>
            <a:pPr lvl="2">
              <a:buFont typeface="Wingdings" pitchFamily="2" charset="2"/>
              <a:buChar char="§"/>
            </a:pPr>
            <a:r>
              <a:rPr lang="es-ES" sz="2400" dirty="0" err="1" smtClean="0">
                <a:solidFill>
                  <a:srgbClr val="FFFF00"/>
                </a:solidFill>
              </a:rPr>
              <a:t>Koinonía</a:t>
            </a:r>
            <a:r>
              <a:rPr lang="es-ES" sz="2400" dirty="0" smtClean="0"/>
              <a:t>: ofrecer comunidad de vida y fe.</a:t>
            </a: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10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left)">
                                      <p:cBhvr>
                                        <p:cTn id="22" dur="1000"/>
                                        <p:tgtEl>
                                          <p:spTgt spid="10">
                                            <p:txEl>
                                              <p:pRg st="2" end="2"/>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Effect transition="in" filter="wipe(left)">
                                      <p:cBhvr>
                                        <p:cTn id="25" dur="1000"/>
                                        <p:tgtEl>
                                          <p:spTgt spid="10">
                                            <p:txEl>
                                              <p:pRg st="4" end="4"/>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0">
                                            <p:txEl>
                                              <p:pRg st="5" end="5"/>
                                            </p:txEl>
                                          </p:spTgt>
                                        </p:tgtEl>
                                        <p:attrNameLst>
                                          <p:attrName>style.visibility</p:attrName>
                                        </p:attrNameLst>
                                      </p:cBhvr>
                                      <p:to>
                                        <p:strVal val="visible"/>
                                      </p:to>
                                    </p:set>
                                    <p:animEffect transition="in" filter="wipe(left)">
                                      <p:cBhvr>
                                        <p:cTn id="28" dur="1000"/>
                                        <p:tgtEl>
                                          <p:spTgt spid="10">
                                            <p:txEl>
                                              <p:pRg st="5" end="5"/>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animEffect transition="in" filter="wipe(left)">
                                      <p:cBhvr>
                                        <p:cTn id="31" dur="1000"/>
                                        <p:tgtEl>
                                          <p:spTgt spid="10">
                                            <p:txEl>
                                              <p:pRg st="6" end="6"/>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0">
                                            <p:txEl>
                                              <p:pRg st="7" end="7"/>
                                            </p:txEl>
                                          </p:spTgt>
                                        </p:tgtEl>
                                        <p:attrNameLst>
                                          <p:attrName>style.visibility</p:attrName>
                                        </p:attrNameLst>
                                      </p:cBhvr>
                                      <p:to>
                                        <p:strVal val="visible"/>
                                      </p:to>
                                    </p:set>
                                    <p:animEffect transition="in" filter="wipe(left)">
                                      <p:cBhvr>
                                        <p:cTn id="34" dur="10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10" name="Text Box 9"/>
          <p:cNvSpPr txBox="1">
            <a:spLocks noChangeArrowheads="1"/>
          </p:cNvSpPr>
          <p:nvPr/>
        </p:nvSpPr>
        <p:spPr bwMode="auto">
          <a:xfrm>
            <a:off x="285720" y="2071678"/>
            <a:ext cx="8429684" cy="3416320"/>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r>
              <a:rPr lang="es-ES" sz="2400" b="1" dirty="0" smtClean="0"/>
              <a:t>UNA COMUNIDAD CRISTIANA COLEGIAL </a:t>
            </a:r>
          </a:p>
          <a:p>
            <a:r>
              <a:rPr lang="es-ES" sz="2400" b="1" i="1" dirty="0" smtClean="0">
                <a:solidFill>
                  <a:srgbClr val="FFFF00"/>
                </a:solidFill>
              </a:rPr>
              <a:t>Ser misionera, ser profética, ser iniciadora y desarrollar la dimensión comunitaria.</a:t>
            </a:r>
            <a:endParaRPr lang="es-ES" sz="2400" dirty="0" smtClean="0">
              <a:solidFill>
                <a:srgbClr val="FFFF00"/>
              </a:solidFill>
            </a:endParaRPr>
          </a:p>
          <a:p>
            <a:endParaRPr lang="es-ES" sz="2400" dirty="0" smtClean="0"/>
          </a:p>
          <a:p>
            <a:r>
              <a:rPr lang="es-ES" sz="2400" dirty="0" smtClean="0"/>
              <a:t>El Concilio Vaticano II se refiere a </a:t>
            </a:r>
            <a:r>
              <a:rPr lang="es-ES" sz="2400" dirty="0" smtClean="0">
                <a:solidFill>
                  <a:srgbClr val="FFFF00"/>
                </a:solidFill>
              </a:rPr>
              <a:t>la Escuela como comunidad </a:t>
            </a:r>
            <a:r>
              <a:rPr lang="es-ES" sz="2400" dirty="0" smtClean="0"/>
              <a:t>(GE 18), recobrando la visión de la Iglesia como pueblo de Dios del capítulo segundo de la </a:t>
            </a:r>
            <a:r>
              <a:rPr lang="es-ES" sz="2400" i="1" dirty="0" smtClean="0"/>
              <a:t>Lumen </a:t>
            </a:r>
            <a:r>
              <a:rPr lang="es-ES" sz="2400" i="1" dirty="0" err="1" smtClean="0"/>
              <a:t>Gentium</a:t>
            </a:r>
            <a:r>
              <a:rPr lang="es-ES" sz="2400" dirty="0" smtClean="0"/>
              <a:t>. Y considera la dimensión comunitaria de la Escuela Católica no como mera categoría sociológica, sino </a:t>
            </a:r>
            <a:r>
              <a:rPr lang="es-ES" sz="2400" dirty="0" smtClean="0">
                <a:solidFill>
                  <a:srgbClr val="FFFF00"/>
                </a:solidFill>
              </a:rPr>
              <a:t>teológica</a:t>
            </a:r>
            <a:r>
              <a:rPr lang="es-ES" sz="2400" dirty="0" smtClean="0"/>
              <a:t>.</a:t>
            </a:r>
            <a:endParaRPr lang="es-ES" dirty="0">
              <a:latin typeface="Segoe UI" pitchFamily="34" charset="0"/>
              <a:ea typeface="Segoe UI" pitchFamily="34" charset="0"/>
              <a:cs typeface="Segoe UI" pitchFamily="34" charset="0"/>
            </a:endParaRPr>
          </a:p>
        </p:txBody>
      </p:sp>
      <p:sp>
        <p:nvSpPr>
          <p:cNvPr id="7" name="6 CuadroTexto"/>
          <p:cNvSpPr txBox="1"/>
          <p:nvPr/>
        </p:nvSpPr>
        <p:spPr>
          <a:xfrm>
            <a:off x="0" y="785794"/>
            <a:ext cx="9144000" cy="830997"/>
          </a:xfrm>
          <a:prstGeom prst="rect">
            <a:avLst/>
          </a:prstGeom>
          <a:noFill/>
        </p:spPr>
        <p:txBody>
          <a:bodyPr wrap="square" rtlCol="0">
            <a:spAutoFit/>
          </a:bodyPr>
          <a:lstStyle/>
          <a:p>
            <a:pPr algn="ctr"/>
            <a:r>
              <a:rPr lang="es-ES" sz="2400" b="1" cap="small" dirty="0" smtClean="0"/>
              <a:t>NECESIDADES PARA UN PROYECTO </a:t>
            </a:r>
          </a:p>
          <a:p>
            <a:pPr algn="ctr"/>
            <a:r>
              <a:rPr lang="es-ES" sz="2400" b="1" cap="small" dirty="0" smtClean="0"/>
              <a:t>DE PASTORAL ESCOLAR</a:t>
            </a: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wipe(left)">
                                      <p:cBhvr>
                                        <p:cTn id="17" dur="1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461665"/>
          </a:xfrm>
          <a:prstGeom prst="rect">
            <a:avLst/>
          </a:prstGeom>
          <a:noFill/>
        </p:spPr>
        <p:txBody>
          <a:bodyPr wrap="square" rtlCol="0">
            <a:spAutoFit/>
          </a:bodyPr>
          <a:lstStyle/>
          <a:p>
            <a:pPr algn="ctr"/>
            <a:r>
              <a:rPr lang="es-ES" sz="2400" b="1" cap="small" dirty="0" smtClean="0"/>
              <a:t>DESTINATARIOS</a:t>
            </a:r>
            <a:endParaRPr lang="es-ES" sz="2400" b="1" cap="small" dirty="0"/>
          </a:p>
        </p:txBody>
      </p:sp>
      <p:sp>
        <p:nvSpPr>
          <p:cNvPr id="10" name="Text Box 9"/>
          <p:cNvSpPr txBox="1">
            <a:spLocks noChangeArrowheads="1"/>
          </p:cNvSpPr>
          <p:nvPr/>
        </p:nvSpPr>
        <p:spPr bwMode="auto">
          <a:xfrm>
            <a:off x="571472" y="1857364"/>
            <a:ext cx="8215370" cy="3200876"/>
          </a:xfrm>
          <a:prstGeom prst="rect">
            <a:avLst/>
          </a:prstGeom>
          <a:noFill/>
          <a:ln w="9525">
            <a:noFill/>
            <a:miter lim="800000"/>
            <a:headEnd/>
            <a:tailEnd/>
          </a:ln>
          <a:effectLst/>
        </p:spPr>
        <p:txBody>
          <a:bodyPr wrap="square">
            <a:spAutoFit/>
          </a:bodyPr>
          <a:lstStyle/>
          <a:p>
            <a:pPr>
              <a:spcBef>
                <a:spcPts val="1200"/>
              </a:spcBef>
            </a:pPr>
            <a:r>
              <a:rPr lang="es-ES" sz="2400" dirty="0" smtClean="0"/>
              <a:t>Los </a:t>
            </a:r>
            <a:r>
              <a:rPr lang="es-ES" sz="2400" b="1" dirty="0" smtClean="0"/>
              <a:t>destinatarios</a:t>
            </a:r>
            <a:r>
              <a:rPr lang="es-ES" sz="2400" dirty="0" smtClean="0"/>
              <a:t> de la pastoral escolar son todas las personas relacionadas con la vida de los centros educativos y lo son especialmente </a:t>
            </a:r>
            <a:r>
              <a:rPr lang="es-ES" sz="2400" dirty="0" smtClean="0">
                <a:solidFill>
                  <a:srgbClr val="FFFF00"/>
                </a:solidFill>
              </a:rPr>
              <a:t>los alumnos </a:t>
            </a:r>
            <a:r>
              <a:rPr lang="es-ES" sz="2400" dirty="0" smtClean="0"/>
              <a:t>desde el despertar religioso en Educación Infantil hasta las últimas etapas educativas. </a:t>
            </a:r>
          </a:p>
          <a:p>
            <a:pPr>
              <a:spcBef>
                <a:spcPts val="1200"/>
              </a:spcBef>
            </a:pPr>
            <a:r>
              <a:rPr lang="es-ES" sz="2400" dirty="0" smtClean="0"/>
              <a:t>También están incluidos el resto de la comunidad educativa: educadores, personal no docente, familias de los alumnos y </a:t>
            </a:r>
            <a:r>
              <a:rPr lang="es-ES" sz="2400" dirty="0" err="1" smtClean="0"/>
              <a:t>exalumnos</a:t>
            </a:r>
            <a:r>
              <a:rPr lang="es-ES" sz="2400" dirty="0" smtClean="0"/>
              <a:t>. </a:t>
            </a:r>
            <a:endParaRPr lang="es-ES"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10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1938992"/>
          </a:xfrm>
          <a:prstGeom prst="rect">
            <a:avLst/>
          </a:prstGeom>
          <a:noFill/>
        </p:spPr>
        <p:txBody>
          <a:bodyPr wrap="square" rtlCol="0">
            <a:spAutoFit/>
          </a:bodyPr>
          <a:lstStyle/>
          <a:p>
            <a:pPr algn="ctr"/>
            <a:r>
              <a:rPr lang="es-ES" sz="2400" b="1" cap="small" dirty="0" smtClean="0"/>
              <a:t>DESTINATARIOS</a:t>
            </a:r>
          </a:p>
          <a:p>
            <a:pPr lvl="0" algn="ctr"/>
            <a:r>
              <a:rPr lang="es-ES" sz="2400" b="1" dirty="0" smtClean="0">
                <a:latin typeface="Segoe UI" pitchFamily="34" charset="0"/>
                <a:ea typeface="Segoe UI" pitchFamily="34" charset="0"/>
                <a:cs typeface="Segoe UI" pitchFamily="34" charset="0"/>
              </a:rPr>
              <a:t> </a:t>
            </a:r>
          </a:p>
          <a:p>
            <a:pPr lvl="0" algn="ctr"/>
            <a:r>
              <a:rPr lang="es-ES" sz="2400" b="1" dirty="0" smtClean="0">
                <a:latin typeface="Segoe UI" pitchFamily="34" charset="0"/>
                <a:ea typeface="Segoe UI" pitchFamily="34" charset="0"/>
                <a:cs typeface="Segoe UI" pitchFamily="34" charset="0"/>
              </a:rPr>
              <a:t> </a:t>
            </a:r>
            <a:endParaRPr lang="es-ES" sz="2400" b="1" dirty="0" smtClean="0"/>
          </a:p>
          <a:p>
            <a:pPr algn="ctr"/>
            <a:endParaRPr lang="es-ES" sz="2400" b="1" dirty="0" smtClean="0">
              <a:latin typeface="Segoe UI" pitchFamily="34" charset="0"/>
              <a:ea typeface="Segoe UI" pitchFamily="34" charset="0"/>
              <a:cs typeface="Segoe UI" pitchFamily="34" charset="0"/>
            </a:endParaRP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00034" y="1285860"/>
            <a:ext cx="8215370" cy="6417141"/>
          </a:xfrm>
          <a:prstGeom prst="rect">
            <a:avLst/>
          </a:prstGeom>
          <a:noFill/>
          <a:ln w="9525">
            <a:noFill/>
            <a:miter lim="800000"/>
            <a:headEnd/>
            <a:tailEnd/>
          </a:ln>
          <a:effectLst/>
        </p:spPr>
        <p:txBody>
          <a:bodyPr wrap="square">
            <a:spAutoFit/>
          </a:bodyPr>
          <a:lstStyle/>
          <a:p>
            <a:pPr>
              <a:buFont typeface="Wingdings" pitchFamily="2" charset="2"/>
              <a:buChar char="Ø"/>
            </a:pPr>
            <a:r>
              <a:rPr lang="es-ES" sz="2400" b="1" cap="small" dirty="0" smtClean="0"/>
              <a:t>Animadores (homólogos)</a:t>
            </a:r>
            <a:endParaRPr lang="es-ES" sz="2400" dirty="0" smtClean="0"/>
          </a:p>
          <a:p>
            <a:endParaRPr lang="es-ES" sz="2400" dirty="0" smtClean="0"/>
          </a:p>
          <a:p>
            <a:r>
              <a:rPr lang="es-ES" sz="2400" dirty="0" smtClean="0"/>
              <a:t>Toda la comunidad educativa deberá estar involucrada de alguna manera en la pastoral. Todos en algún momento son evangelizadores, están implicados o son colaboradores en la tarea pastoral, aunque en diferente grado e intensidad. De forma específica los educadores, tutores, monitores, líderes, coordinadores de pastoral, acompañantes…</a:t>
            </a:r>
          </a:p>
          <a:p>
            <a:endParaRPr lang="es-ES" sz="2400" dirty="0" smtClean="0"/>
          </a:p>
          <a:p>
            <a:r>
              <a:rPr lang="es-ES" sz="2400" dirty="0" smtClean="0"/>
              <a:t>Los animadores de pastoral más directamente implicados en la tarea pastoral son: el equipo de pastoral, los educadores, los animadores de grupos, los monitores, los catequistas, los colaboradores ocasionales, la familia cristiana…</a:t>
            </a:r>
          </a:p>
          <a:p>
            <a:pPr algn="ctr">
              <a:spcBef>
                <a:spcPct val="50000"/>
              </a:spcBef>
            </a:pPr>
            <a:r>
              <a:rPr lang="es-ES" dirty="0" smtClean="0"/>
              <a:t> </a:t>
            </a:r>
          </a:p>
          <a:p>
            <a:pPr>
              <a:spcBef>
                <a:spcPct val="50000"/>
              </a:spcBef>
              <a:buFont typeface="Wingdings" pitchFamily="2" charset="2"/>
              <a:buChar char="Ø"/>
            </a:pPr>
            <a:endParaRPr lang="es-ES" sz="1400" dirty="0">
              <a:latin typeface="Segoe UI" pitchFamily="34" charset="0"/>
              <a:ea typeface="Segoe UI" pitchFamily="34" charset="0"/>
              <a:cs typeface="Segoe UI" pitchFamily="34" charset="0"/>
            </a:endParaRPr>
          </a:p>
          <a:p>
            <a:pPr>
              <a:spcBef>
                <a:spcPct val="50000"/>
              </a:spcBef>
            </a:pPr>
            <a:endParaRPr lang="es-ES"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wipe(left)">
                                      <p:cBhvr>
                                        <p:cTn id="12" dur="10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wipe(left)">
                                      <p:cBhvr>
                                        <p:cTn id="17" dur="1000"/>
                                        <p:tgtEl>
                                          <p:spTgt spid="1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5" end="5"/>
                                            </p:txEl>
                                          </p:spTgt>
                                        </p:tgtEl>
                                        <p:attrNameLst>
                                          <p:attrName>style.visibility</p:attrName>
                                        </p:attrNameLst>
                                      </p:cBhvr>
                                      <p:to>
                                        <p:strVal val="visible"/>
                                      </p:to>
                                    </p:set>
                                    <p:animEffect transition="in" filter="wipe(left)">
                                      <p:cBhvr>
                                        <p:cTn id="22" dur="10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830997"/>
          </a:xfrm>
          <a:prstGeom prst="rect">
            <a:avLst/>
          </a:prstGeom>
          <a:noFill/>
        </p:spPr>
        <p:txBody>
          <a:bodyPr wrap="square" rtlCol="0">
            <a:spAutoFit/>
          </a:bodyPr>
          <a:lstStyle/>
          <a:p>
            <a:pPr algn="ctr"/>
            <a:r>
              <a:rPr lang="es-ES" sz="2400" b="1" cap="small" dirty="0" smtClean="0"/>
              <a:t>Relaciones con otras realidades que </a:t>
            </a:r>
          </a:p>
          <a:p>
            <a:pPr algn="ctr"/>
            <a:r>
              <a:rPr lang="es-ES" sz="2400" b="1" cap="small" dirty="0" smtClean="0"/>
              <a:t>no son propiamente pastoral</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71472" y="2357430"/>
            <a:ext cx="8215370" cy="2123658"/>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r>
              <a:rPr lang="es-ES" dirty="0" smtClean="0"/>
              <a:t> </a:t>
            </a:r>
            <a:r>
              <a:rPr lang="es-ES_tradnl" sz="2400" b="1" dirty="0" smtClean="0"/>
              <a:t>La Enseñanza Religiosa Escolar (ERE)</a:t>
            </a:r>
          </a:p>
          <a:p>
            <a:pPr>
              <a:spcBef>
                <a:spcPct val="50000"/>
              </a:spcBef>
              <a:buFont typeface="Wingdings" pitchFamily="2" charset="2"/>
              <a:buChar char="Ø"/>
            </a:pPr>
            <a:r>
              <a:rPr lang="es-ES_tradnl" sz="2400" b="1" dirty="0" smtClean="0"/>
              <a:t> La Educación de la Interioridad (EDI)	</a:t>
            </a:r>
          </a:p>
          <a:p>
            <a:pPr>
              <a:spcBef>
                <a:spcPct val="50000"/>
              </a:spcBef>
              <a:buFont typeface="Wingdings" pitchFamily="2" charset="2"/>
              <a:buChar char="Ø"/>
            </a:pPr>
            <a:r>
              <a:rPr lang="es-ES_tradnl" sz="2400" b="1" dirty="0" smtClean="0"/>
              <a:t> La Educación de la Solidaridad (EDS)</a:t>
            </a:r>
          </a:p>
          <a:p>
            <a:pPr>
              <a:spcBef>
                <a:spcPct val="50000"/>
              </a:spcBef>
              <a:buFont typeface="Wingdings" pitchFamily="2" charset="2"/>
              <a:buChar char="Ø"/>
            </a:pPr>
            <a:r>
              <a:rPr lang="es-ES_tradnl" sz="2400" b="1" dirty="0" smtClean="0"/>
              <a:t> La Educación en Valores (EDV)</a:t>
            </a:r>
            <a:endParaRPr lang="es-ES" sz="2400" dirty="0" smtClean="0"/>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10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left)">
                                      <p:cBhvr>
                                        <p:cTn id="22" dur="10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left)">
                                      <p:cBhvr>
                                        <p:cTn id="27" dur="1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42910" y="0"/>
            <a:ext cx="7843838" cy="3357562"/>
          </a:xfrm>
        </p:spPr>
        <p:txBody>
          <a:bodyPr>
            <a:normAutofit fontScale="90000"/>
          </a:bodyPr>
          <a:lstStyle/>
          <a:p>
            <a:pPr algn="ctr"/>
            <a:r>
              <a:rPr lang="es-ES" sz="10700" b="1" dirty="0" smtClean="0">
                <a:solidFill>
                  <a:srgbClr val="FF0000"/>
                </a:solidFill>
              </a:rPr>
              <a:t>GRACIAS</a:t>
            </a:r>
            <a:r>
              <a:rPr lang="es-ES" sz="5400" b="1" dirty="0" smtClean="0"/>
              <a:t> </a:t>
            </a:r>
            <a:br>
              <a:rPr lang="es-ES" sz="5400" b="1" dirty="0" smtClean="0"/>
            </a:br>
            <a:r>
              <a:rPr lang="es-ES" sz="5400" b="1" dirty="0" smtClean="0"/>
              <a:t/>
            </a:r>
            <a:br>
              <a:rPr lang="es-ES" sz="5400" b="1" dirty="0" smtClean="0"/>
            </a:br>
            <a:r>
              <a:rPr lang="es-ES" sz="5400" b="1" dirty="0" smtClean="0">
                <a:hlinkClick r:id="rId2"/>
              </a:rPr>
              <a:t>www.pastoralescolar.com</a:t>
            </a:r>
            <a:endParaRPr lang="es-ES" sz="6000" b="1" dirty="0">
              <a:solidFill>
                <a:srgbClr val="FF0000"/>
              </a:solidFill>
              <a:latin typeface="Aharoni" pitchFamily="2" charset="-79"/>
              <a:cs typeface="Aharoni" pitchFamily="2" charset="-79"/>
            </a:endParaRPr>
          </a:p>
        </p:txBody>
      </p:sp>
      <p:sp>
        <p:nvSpPr>
          <p:cNvPr id="3" name="2 Subtítulo"/>
          <p:cNvSpPr>
            <a:spLocks noGrp="1"/>
          </p:cNvSpPr>
          <p:nvPr>
            <p:ph type="subTitle" idx="1"/>
          </p:nvPr>
        </p:nvSpPr>
        <p:spPr>
          <a:xfrm>
            <a:off x="642910" y="3929066"/>
            <a:ext cx="8001056" cy="2471758"/>
          </a:xfrm>
        </p:spPr>
        <p:txBody>
          <a:bodyPr>
            <a:noAutofit/>
          </a:bodyPr>
          <a:lstStyle/>
          <a:p>
            <a:pPr algn="ctr"/>
            <a:endParaRPr lang="es-ES" sz="2800" i="1" dirty="0" smtClean="0"/>
          </a:p>
          <a:p>
            <a:pPr algn="ctr"/>
            <a:endParaRPr lang="es-ES" sz="2800" dirty="0" smtClean="0"/>
          </a:p>
          <a:p>
            <a:pPr algn="ctr"/>
            <a:endParaRPr lang="es-ES" sz="4800" b="1" dirty="0"/>
          </a:p>
        </p:txBody>
      </p:sp>
      <p:pic>
        <p:nvPicPr>
          <p:cNvPr id="4" name="3 Imagen" descr="LOGO PPC CUATRICOMIA.JPG"/>
          <p:cNvPicPr>
            <a:picLocks noChangeAspect="1"/>
          </p:cNvPicPr>
          <p:nvPr/>
        </p:nvPicPr>
        <p:blipFill>
          <a:blip r:embed="rId3" cstate="print"/>
          <a:stretch>
            <a:fillRect/>
          </a:stretch>
        </p:blipFill>
        <p:spPr>
          <a:xfrm>
            <a:off x="0" y="-4005"/>
            <a:ext cx="1000100" cy="1011337"/>
          </a:xfrm>
          <a:prstGeom prst="rect">
            <a:avLst/>
          </a:prstGeom>
        </p:spPr>
      </p:pic>
      <p:pic>
        <p:nvPicPr>
          <p:cNvPr id="5" name="4 Imagen" descr="LOGO SM.bmp"/>
          <p:cNvPicPr>
            <a:picLocks noChangeAspect="1"/>
          </p:cNvPicPr>
          <p:nvPr/>
        </p:nvPicPr>
        <p:blipFill>
          <a:blip r:embed="rId4" cstate="print"/>
          <a:stretch>
            <a:fillRect/>
          </a:stretch>
        </p:blipFill>
        <p:spPr>
          <a:xfrm>
            <a:off x="8143900" y="1"/>
            <a:ext cx="1000100" cy="1000100"/>
          </a:xfrm>
          <a:prstGeom prst="rect">
            <a:avLst/>
          </a:prstGeom>
        </p:spPr>
      </p:pic>
      <p:sp>
        <p:nvSpPr>
          <p:cNvPr id="6" name="5 CuadroTexto"/>
          <p:cNvSpPr txBox="1"/>
          <p:nvPr/>
        </p:nvSpPr>
        <p:spPr>
          <a:xfrm>
            <a:off x="1071538" y="6072206"/>
            <a:ext cx="7715304" cy="461665"/>
          </a:xfrm>
          <a:prstGeom prst="rect">
            <a:avLst/>
          </a:prstGeom>
          <a:noFill/>
        </p:spPr>
        <p:txBody>
          <a:bodyPr wrap="square" rtlCol="0">
            <a:spAutoFit/>
          </a:bodyPr>
          <a:lstStyle/>
          <a:p>
            <a:pPr algn="ctr"/>
            <a:r>
              <a:rPr lang="es-ES" sz="2400" dirty="0" smtClean="0"/>
              <a:t>Encuentro FLACSI – Panamá, 5 – 9 </a:t>
            </a:r>
            <a:r>
              <a:rPr lang="es-ES" sz="2400" dirty="0" err="1" smtClean="0"/>
              <a:t>sept</a:t>
            </a:r>
            <a:r>
              <a:rPr lang="es-ES" sz="2400" dirty="0" smtClean="0"/>
              <a:t> 2016</a:t>
            </a:r>
            <a:endParaRPr lang="es-ES" sz="2400" b="1" dirty="0">
              <a:latin typeface="Segoe UI" pitchFamily="34" charset="0"/>
              <a:ea typeface="Segoe UI" pitchFamily="34" charset="0"/>
              <a:cs typeface="Segoe UI" pitchFamily="34" charset="0"/>
            </a:endParaRPr>
          </a:p>
        </p:txBody>
      </p:sp>
      <p:pic>
        <p:nvPicPr>
          <p:cNvPr id="1026" name="Picture 2" descr="C:\Users\pmgarcia\Desktop\FLACSI\logo-15years.png"/>
          <p:cNvPicPr>
            <a:picLocks noChangeAspect="1" noChangeArrowheads="1"/>
          </p:cNvPicPr>
          <p:nvPr/>
        </p:nvPicPr>
        <p:blipFill>
          <a:blip r:embed="rId5"/>
          <a:srcRect/>
          <a:stretch>
            <a:fillRect/>
          </a:stretch>
        </p:blipFill>
        <p:spPr bwMode="auto">
          <a:xfrm>
            <a:off x="2136596" y="4231988"/>
            <a:ext cx="5007172" cy="1554466"/>
          </a:xfrm>
          <a:prstGeom prst="rect">
            <a:avLst/>
          </a:prstGeom>
          <a:noFill/>
        </p:spPr>
      </p:pic>
    </p:spTree>
  </p:cSld>
  <p:clrMapOvr>
    <a:masterClrMapping/>
  </p:clrMapOvr>
  <p:transition spd="med">
    <p:randomBa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2143108" y="642918"/>
            <a:ext cx="5786478" cy="1200329"/>
          </a:xfrm>
          <a:prstGeom prst="rect">
            <a:avLst/>
          </a:prstGeom>
          <a:noFill/>
        </p:spPr>
        <p:txBody>
          <a:bodyPr wrap="square" rtlCol="0">
            <a:spAutoFit/>
          </a:bodyPr>
          <a:lstStyle/>
          <a:p>
            <a:pPr algn="ctr"/>
            <a:r>
              <a:rPr lang="es-ES" sz="2400" b="1" cap="small" dirty="0" smtClean="0"/>
              <a:t>DE LA INTERIORIDAD A LA ESPERIENCIA RELIGIOSA</a:t>
            </a:r>
          </a:p>
          <a:p>
            <a:pPr algn="ctr"/>
            <a:endParaRPr lang="es-ES" sz="2400" b="1" cap="small" dirty="0"/>
          </a:p>
        </p:txBody>
      </p:sp>
      <p:sp>
        <p:nvSpPr>
          <p:cNvPr id="10" name="Text Box 9"/>
          <p:cNvSpPr txBox="1">
            <a:spLocks noChangeArrowheads="1"/>
          </p:cNvSpPr>
          <p:nvPr/>
        </p:nvSpPr>
        <p:spPr bwMode="auto">
          <a:xfrm>
            <a:off x="500034" y="1643050"/>
            <a:ext cx="8215370" cy="4401205"/>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r>
              <a:rPr lang="es-ES" sz="2000" dirty="0" smtClean="0"/>
              <a:t> E</a:t>
            </a:r>
            <a:r>
              <a:rPr lang="es-ES_tradnl" sz="2000" dirty="0" smtClean="0"/>
              <a:t>l gran reto de la educación, </a:t>
            </a:r>
            <a:r>
              <a:rPr lang="es-ES_tradnl" sz="2000" dirty="0" smtClean="0">
                <a:solidFill>
                  <a:srgbClr val="FFFF00"/>
                </a:solidFill>
              </a:rPr>
              <a:t>alimentar constantemente el mundo interior </a:t>
            </a:r>
            <a:r>
              <a:rPr lang="es-ES_tradnl" sz="2000" dirty="0" smtClean="0"/>
              <a:t>por medio de los conocimientos, valores, inquietudes, narraciones, personajes e ideales que, a lo largo de la historia y también en la actualidad, representan lo mejor de la tradición de la humanidad. </a:t>
            </a:r>
          </a:p>
          <a:p>
            <a:pPr>
              <a:spcBef>
                <a:spcPct val="50000"/>
              </a:spcBef>
            </a:pPr>
            <a:endParaRPr lang="es-ES" sz="2000" dirty="0" smtClean="0"/>
          </a:p>
          <a:p>
            <a:pPr>
              <a:spcBef>
                <a:spcPct val="50000"/>
              </a:spcBef>
              <a:buFont typeface="Wingdings" pitchFamily="2" charset="2"/>
              <a:buChar char="Ø"/>
            </a:pPr>
            <a:r>
              <a:rPr lang="es-ES" sz="2000" dirty="0" smtClean="0"/>
              <a:t>  </a:t>
            </a:r>
            <a:r>
              <a:rPr lang="es-ES_tradnl" sz="2000" dirty="0" smtClean="0"/>
              <a:t>Es verdad que la experiencia de </a:t>
            </a:r>
            <a:r>
              <a:rPr lang="es-ES_tradnl" sz="2000" dirty="0" smtClean="0">
                <a:solidFill>
                  <a:srgbClr val="FFFF00"/>
                </a:solidFill>
              </a:rPr>
              <a:t>la interioridad no conduce necesariamente a la experiencia religiosa</a:t>
            </a:r>
            <a:r>
              <a:rPr lang="es-ES_tradnl" sz="2000" dirty="0" smtClean="0"/>
              <a:t>, </a:t>
            </a:r>
            <a:r>
              <a:rPr lang="es-ES_tradnl" sz="2000" b="1" dirty="0" smtClean="0"/>
              <a:t>pero facilita la tarea pastoral y catequética con los creyentes</a:t>
            </a:r>
            <a:r>
              <a:rPr lang="es-ES_tradnl" sz="2000" dirty="0" smtClean="0"/>
              <a:t>. </a:t>
            </a:r>
          </a:p>
          <a:p>
            <a:pPr>
              <a:spcBef>
                <a:spcPct val="50000"/>
              </a:spcBef>
            </a:pPr>
            <a:endParaRPr lang="es-ES_tradnl" sz="2000" dirty="0" smtClean="0"/>
          </a:p>
          <a:p>
            <a:pPr>
              <a:spcBef>
                <a:spcPct val="50000"/>
              </a:spcBef>
              <a:buFont typeface="Wingdings" pitchFamily="2" charset="2"/>
              <a:buChar char="Ø"/>
            </a:pPr>
            <a:r>
              <a:rPr lang="es-ES_tradnl" sz="2000" dirty="0" smtClean="0"/>
              <a:t> Pero difícilmente alguien puede vivir la experiencia religiosa sin haber desarrollado capacidades como la </a:t>
            </a:r>
            <a:r>
              <a:rPr lang="es-ES_tradnl" sz="2000" dirty="0" err="1" smtClean="0"/>
              <a:t>autotrascendencia</a:t>
            </a:r>
            <a:r>
              <a:rPr lang="es-ES_tradnl" sz="2000" dirty="0" smtClean="0"/>
              <a:t>, la búsqueda de sentido o la facultad de valorar y elaborar ideales de vida.</a:t>
            </a:r>
            <a:endParaRPr lang="es-ES" sz="2000" dirty="0" smtClean="0"/>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wipe(left)">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wipe(left)">
                                      <p:cBhvr>
                                        <p:cTn id="1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2143108" y="642918"/>
            <a:ext cx="5786478" cy="1200329"/>
          </a:xfrm>
          <a:prstGeom prst="rect">
            <a:avLst/>
          </a:prstGeom>
          <a:noFill/>
        </p:spPr>
        <p:txBody>
          <a:bodyPr wrap="square" rtlCol="0">
            <a:spAutoFit/>
          </a:bodyPr>
          <a:lstStyle/>
          <a:p>
            <a:pPr algn="ctr"/>
            <a:r>
              <a:rPr lang="es-ES" sz="2400" b="1" cap="small" dirty="0" smtClean="0"/>
              <a:t>DE LA INTERIORIDAD A LA ESPERIENCIA RELIGIOSA</a:t>
            </a:r>
          </a:p>
          <a:p>
            <a:pPr algn="ctr"/>
            <a:endParaRPr lang="es-ES" sz="2400" b="1" cap="small" dirty="0"/>
          </a:p>
        </p:txBody>
      </p:sp>
      <p:sp>
        <p:nvSpPr>
          <p:cNvPr id="10" name="Text Box 9"/>
          <p:cNvSpPr txBox="1">
            <a:spLocks noChangeArrowheads="1"/>
          </p:cNvSpPr>
          <p:nvPr/>
        </p:nvSpPr>
        <p:spPr bwMode="auto">
          <a:xfrm>
            <a:off x="500034" y="1714488"/>
            <a:ext cx="8215370" cy="5124480"/>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r>
              <a:rPr lang="es-ES_tradnl" sz="2000" dirty="0" smtClean="0"/>
              <a:t>La experiencia religiosa supone que en el seno de esa interioridad las personas pueden </a:t>
            </a:r>
            <a:r>
              <a:rPr lang="es-ES_tradnl" sz="2000" dirty="0" smtClean="0">
                <a:solidFill>
                  <a:srgbClr val="FFFF00"/>
                </a:solidFill>
              </a:rPr>
              <a:t>acceder a una relación más personal con Dios</a:t>
            </a:r>
            <a:r>
              <a:rPr lang="es-ES_tradnl" sz="2000" dirty="0" smtClean="0"/>
              <a:t>, de tal manera que esa relación entra a formar parte real del diálogo interior. </a:t>
            </a:r>
          </a:p>
          <a:p>
            <a:pPr>
              <a:spcBef>
                <a:spcPct val="50000"/>
              </a:spcBef>
            </a:pPr>
            <a:endParaRPr lang="es-ES" sz="2000" dirty="0" smtClean="0">
              <a:latin typeface="Segoe UI" pitchFamily="34" charset="0"/>
              <a:ea typeface="Segoe UI" pitchFamily="34" charset="0"/>
              <a:cs typeface="Segoe UI" pitchFamily="34" charset="0"/>
            </a:endParaRPr>
          </a:p>
          <a:p>
            <a:pPr>
              <a:spcBef>
                <a:spcPct val="50000"/>
              </a:spcBef>
              <a:buFont typeface="Wingdings" pitchFamily="2" charset="2"/>
              <a:buChar char="Ø"/>
            </a:pPr>
            <a:r>
              <a:rPr lang="es-ES_tradnl" sz="2000" dirty="0" smtClean="0"/>
              <a:t>La espiritualidad “</a:t>
            </a:r>
            <a:r>
              <a:rPr lang="es-ES_tradnl" sz="2000" dirty="0" smtClean="0">
                <a:solidFill>
                  <a:srgbClr val="FFFF00"/>
                </a:solidFill>
              </a:rPr>
              <a:t>es el camino o la manera de vivir una persona la experiencia de Dios” </a:t>
            </a:r>
            <a:r>
              <a:rPr lang="es-ES_tradnl" sz="2000" dirty="0" smtClean="0"/>
              <a:t>( C. Vázquez, </a:t>
            </a:r>
            <a:r>
              <a:rPr lang="es-ES_tradnl" sz="2000" i="1" dirty="0" smtClean="0"/>
              <a:t>Propuesta educativa de la Compañía de Jesús: fundamentos y práctica, </a:t>
            </a:r>
            <a:r>
              <a:rPr lang="es-ES_tradnl" sz="2000" dirty="0" smtClean="0"/>
              <a:t>ACODESI, Bogotá 2005). Toda la vida de la persona manifestada en sus diferentes dimensiones, adquiere una tonalidad especial a partir de esa relación con Dios.</a:t>
            </a:r>
          </a:p>
          <a:p>
            <a:pPr>
              <a:spcBef>
                <a:spcPct val="50000"/>
              </a:spcBef>
              <a:buFont typeface="Wingdings" pitchFamily="2" charset="2"/>
              <a:buChar char="Ø"/>
            </a:pPr>
            <a:endParaRPr lang="es-ES" sz="2000" dirty="0" smtClean="0"/>
          </a:p>
          <a:p>
            <a:pPr>
              <a:spcBef>
                <a:spcPct val="50000"/>
              </a:spcBef>
              <a:buFont typeface="Wingdings" pitchFamily="2" charset="2"/>
              <a:buChar char="Ø"/>
            </a:pPr>
            <a:r>
              <a:rPr lang="es-ES" sz="2000" dirty="0" smtClean="0"/>
              <a:t>   </a:t>
            </a:r>
            <a:r>
              <a:rPr lang="es-ES_tradnl" sz="2000" dirty="0" smtClean="0"/>
              <a:t>Alimentar esta experiencia religiosa es el principal objetivo de nuestra pastoral escolar. En definitiva, </a:t>
            </a:r>
            <a:r>
              <a:rPr lang="es-ES_tradnl" sz="2000" dirty="0" smtClean="0">
                <a:solidFill>
                  <a:srgbClr val="FFFF00"/>
                </a:solidFill>
              </a:rPr>
              <a:t>alimentar la experiencia de fe</a:t>
            </a:r>
            <a:r>
              <a:rPr lang="es-ES_tradnl" sz="2000" dirty="0" smtClean="0"/>
              <a:t>. </a:t>
            </a:r>
            <a:endParaRPr lang="es-ES" sz="2000" dirty="0" smtClean="0"/>
          </a:p>
          <a:p>
            <a:pPr>
              <a:spcBef>
                <a:spcPct val="50000"/>
              </a:spcBef>
              <a:buFont typeface="Wingdings" pitchFamily="2" charset="2"/>
              <a:buChar char="Ø"/>
            </a:pPr>
            <a:endParaRPr lang="es-ES"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wipe(left)">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wipe(left)">
                                      <p:cBhvr>
                                        <p:cTn id="1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2143108" y="642918"/>
            <a:ext cx="4572032" cy="461665"/>
          </a:xfrm>
          <a:prstGeom prst="rect">
            <a:avLst/>
          </a:prstGeom>
          <a:noFill/>
        </p:spPr>
        <p:txBody>
          <a:bodyPr wrap="square" rtlCol="0">
            <a:spAutoFit/>
          </a:bodyPr>
          <a:lstStyle/>
          <a:p>
            <a:pPr algn="ctr"/>
            <a:r>
              <a:rPr lang="es-ES" sz="2400" b="1" cap="small" dirty="0" smtClean="0"/>
              <a:t>LA ESCUELA EVANGELIZA</a:t>
            </a:r>
            <a:endParaRPr lang="es-ES" sz="2400" b="1" cap="small" dirty="0"/>
          </a:p>
        </p:txBody>
      </p:sp>
      <p:sp>
        <p:nvSpPr>
          <p:cNvPr id="10" name="Text Box 9"/>
          <p:cNvSpPr txBox="1">
            <a:spLocks noChangeArrowheads="1"/>
          </p:cNvSpPr>
          <p:nvPr/>
        </p:nvSpPr>
        <p:spPr bwMode="auto">
          <a:xfrm>
            <a:off x="500034" y="1285860"/>
            <a:ext cx="8215370" cy="5493812"/>
          </a:xfrm>
          <a:prstGeom prst="rect">
            <a:avLst/>
          </a:prstGeom>
          <a:noFill/>
          <a:ln w="9525">
            <a:noFill/>
            <a:miter lim="800000"/>
            <a:headEnd/>
            <a:tailEnd/>
          </a:ln>
          <a:effectLst/>
        </p:spPr>
        <p:txBody>
          <a:bodyPr wrap="square">
            <a:spAutoFit/>
          </a:bodyPr>
          <a:lstStyle/>
          <a:p>
            <a:pPr algn="ctr">
              <a:spcBef>
                <a:spcPct val="50000"/>
              </a:spcBef>
            </a:pPr>
            <a:r>
              <a:rPr lang="es-ES" b="1" dirty="0" smtClean="0">
                <a:solidFill>
                  <a:srgbClr val="FFFF00"/>
                </a:solidFill>
              </a:rPr>
              <a:t>La Escuela Católica comparte la misión evangelizadora de la Iglesia y es lugar privilegiado para la educación cristiana </a:t>
            </a:r>
          </a:p>
          <a:p>
            <a:pPr>
              <a:spcBef>
                <a:spcPct val="50000"/>
              </a:spcBef>
              <a:buFont typeface="Wingdings" pitchFamily="2" charset="2"/>
              <a:buChar char="Ø"/>
            </a:pPr>
            <a:r>
              <a:rPr lang="es-ES" dirty="0" smtClean="0"/>
              <a:t>Proyecto educativo integral </a:t>
            </a:r>
          </a:p>
          <a:p>
            <a:pPr>
              <a:spcBef>
                <a:spcPct val="50000"/>
              </a:spcBef>
              <a:buFont typeface="Wingdings" pitchFamily="2" charset="2"/>
              <a:buChar char="Ø"/>
            </a:pPr>
            <a:r>
              <a:rPr lang="es-ES" dirty="0" smtClean="0"/>
              <a:t> Impregnado de los valores del Evangelio</a:t>
            </a:r>
          </a:p>
          <a:p>
            <a:pPr>
              <a:spcBef>
                <a:spcPct val="50000"/>
              </a:spcBef>
              <a:buFont typeface="Wingdings" pitchFamily="2" charset="2"/>
              <a:buChar char="Ø"/>
            </a:pPr>
            <a:r>
              <a:rPr lang="es-ES" dirty="0" smtClean="0"/>
              <a:t> A través de la vocación particular de los educadores: religiosos, presbíteros y laicos</a:t>
            </a:r>
          </a:p>
          <a:p>
            <a:pPr>
              <a:spcBef>
                <a:spcPct val="50000"/>
              </a:spcBef>
              <a:buFont typeface="Wingdings" pitchFamily="2" charset="2"/>
              <a:buChar char="Ø"/>
            </a:pPr>
            <a:r>
              <a:rPr lang="es-ES" dirty="0" smtClean="0"/>
              <a:t> Manifestado en su competencia humana, profesional y su talante religioso comprometido</a:t>
            </a:r>
          </a:p>
          <a:p>
            <a:pPr>
              <a:spcBef>
                <a:spcPct val="50000"/>
              </a:spcBef>
              <a:buFont typeface="Wingdings" pitchFamily="2" charset="2"/>
              <a:buChar char="Ø"/>
            </a:pPr>
            <a:r>
              <a:rPr lang="es-ES" dirty="0" smtClean="0"/>
              <a:t> Análisis lúcido de la realidad, tanto a la de la sociedad globalizada como a la del contexto local: encarnada y que responda al mundo de hoy y a las necesidades de los niños, adolescentes y jóvenes</a:t>
            </a:r>
          </a:p>
          <a:p>
            <a:pPr>
              <a:spcBef>
                <a:spcPct val="50000"/>
              </a:spcBef>
              <a:buFont typeface="Wingdings" pitchFamily="2" charset="2"/>
              <a:buChar char="Ø"/>
            </a:pPr>
            <a:r>
              <a:rPr lang="es-ES" dirty="0" smtClean="0">
                <a:latin typeface="Segoe UI" pitchFamily="34" charset="0"/>
                <a:ea typeface="Segoe UI" pitchFamily="34" charset="0"/>
                <a:cs typeface="Segoe UI" pitchFamily="34" charset="0"/>
              </a:rPr>
              <a:t>  </a:t>
            </a:r>
            <a:r>
              <a:rPr lang="es-ES" dirty="0" smtClean="0">
                <a:ea typeface="Segoe UI" pitchFamily="34" charset="0"/>
                <a:cs typeface="Segoe UI" pitchFamily="34" charset="0"/>
              </a:rPr>
              <a:t>V</a:t>
            </a:r>
            <a:r>
              <a:rPr lang="es-ES" dirty="0" smtClean="0"/>
              <a:t>ivida por una comunidad constituida por personas consagradas y fieles laicos (No depende de que haya religiosos o presbíteros para que la Escuela sea evangelizadora) =  protagonismo de los laicos en el momento actual es una realidad que podemos leer como signo de los tiempos</a:t>
            </a:r>
            <a:endParaRPr lang="es-ES" sz="1400" dirty="0">
              <a:latin typeface="Segoe UI" pitchFamily="34" charset="0"/>
              <a:ea typeface="Segoe UI" pitchFamily="34" charset="0"/>
              <a:cs typeface="Segoe UI" pitchFamily="34" charset="0"/>
            </a:endParaRPr>
          </a:p>
          <a:p>
            <a:pPr>
              <a:spcBef>
                <a:spcPct val="50000"/>
              </a:spcBef>
            </a:pPr>
            <a:endParaRPr lang="es-ES"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wipe(left)">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wipe(left)">
                                      <p:cBhvr>
                                        <p:cTn id="37"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1200329"/>
          </a:xfrm>
          <a:prstGeom prst="rect">
            <a:avLst/>
          </a:prstGeom>
          <a:noFill/>
        </p:spPr>
        <p:txBody>
          <a:bodyPr wrap="square" rtlCol="0">
            <a:spAutoFit/>
          </a:bodyPr>
          <a:lstStyle/>
          <a:p>
            <a:pPr algn="ctr"/>
            <a:r>
              <a:rPr lang="es-ES" sz="2400" b="1" cap="small" dirty="0" smtClean="0"/>
              <a:t>ÁMBITOS DE ACTUACIÓN DE LA ESCUELA EVANGELIZADORA</a:t>
            </a: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00034" y="1857364"/>
            <a:ext cx="8215370" cy="5216813"/>
          </a:xfrm>
          <a:prstGeom prst="rect">
            <a:avLst/>
          </a:prstGeom>
          <a:noFill/>
          <a:ln w="9525">
            <a:noFill/>
            <a:miter lim="800000"/>
            <a:headEnd/>
            <a:tailEnd/>
          </a:ln>
          <a:effectLst/>
        </p:spPr>
        <p:txBody>
          <a:bodyPr wrap="square">
            <a:spAutoFit/>
          </a:bodyPr>
          <a:lstStyle/>
          <a:p>
            <a:pPr>
              <a:spcBef>
                <a:spcPct val="50000"/>
              </a:spcBef>
              <a:buFont typeface="Wingdings" pitchFamily="2" charset="2"/>
              <a:buChar char="Ø"/>
            </a:pPr>
            <a:r>
              <a:rPr lang="es-ES" dirty="0" smtClean="0"/>
              <a:t> </a:t>
            </a:r>
            <a:r>
              <a:rPr lang="es-ES" sz="2400" b="1" dirty="0" smtClean="0"/>
              <a:t>Ámbito educativo académico</a:t>
            </a:r>
          </a:p>
          <a:p>
            <a:pPr>
              <a:spcBef>
                <a:spcPct val="50000"/>
              </a:spcBef>
              <a:buFont typeface="Wingdings" pitchFamily="2" charset="2"/>
              <a:buChar char="Ø"/>
            </a:pPr>
            <a:r>
              <a:rPr lang="es-ES" sz="2400" b="1" dirty="0" smtClean="0"/>
              <a:t> Ámbito educativo extracurricular</a:t>
            </a:r>
          </a:p>
          <a:p>
            <a:pPr>
              <a:spcBef>
                <a:spcPct val="50000"/>
              </a:spcBef>
              <a:buFont typeface="Wingdings" pitchFamily="2" charset="2"/>
              <a:buChar char="Ø"/>
            </a:pPr>
            <a:r>
              <a:rPr lang="es-ES" sz="2400" b="1" dirty="0" smtClean="0"/>
              <a:t> Ámbito educativo de la acción pastoral</a:t>
            </a:r>
          </a:p>
          <a:p>
            <a:pPr>
              <a:spcBef>
                <a:spcPct val="50000"/>
              </a:spcBef>
              <a:buFont typeface="Wingdings" pitchFamily="2" charset="2"/>
              <a:buChar char="Ø"/>
            </a:pPr>
            <a:endParaRPr lang="es-ES" sz="2400" dirty="0" smtClean="0"/>
          </a:p>
          <a:p>
            <a:pPr lvl="1">
              <a:spcBef>
                <a:spcPct val="50000"/>
              </a:spcBef>
              <a:buFont typeface="Wingdings" pitchFamily="2" charset="2"/>
              <a:buChar char="v"/>
            </a:pPr>
            <a:r>
              <a:rPr lang="es-ES" dirty="0" smtClean="0">
                <a:solidFill>
                  <a:srgbClr val="FFFF00"/>
                </a:solidFill>
              </a:rPr>
              <a:t>Se refiere a los espacios de actividad de la escuela en los que se lleva a cabo un anuncio explícito de Jesucristo y está constituido por el conjunto de las acciones educativas que tienen como </a:t>
            </a:r>
            <a:r>
              <a:rPr lang="es-ES" b="1" dirty="0" smtClean="0">
                <a:solidFill>
                  <a:srgbClr val="FFFF00"/>
                </a:solidFill>
              </a:rPr>
              <a:t>finalidad proponer y educar la experiencia religiosa cristiana.</a:t>
            </a:r>
            <a:r>
              <a:rPr lang="es-ES" dirty="0" smtClean="0">
                <a:solidFill>
                  <a:srgbClr val="FFFF00"/>
                </a:solidFill>
              </a:rPr>
              <a:t> </a:t>
            </a:r>
          </a:p>
          <a:p>
            <a:pPr>
              <a:spcBef>
                <a:spcPct val="50000"/>
              </a:spcBef>
            </a:pPr>
            <a:endParaRPr lang="es-ES" dirty="0" smtClean="0"/>
          </a:p>
          <a:p>
            <a:pPr lvl="1">
              <a:spcBef>
                <a:spcPct val="50000"/>
              </a:spcBef>
              <a:buFont typeface="Wingdings" pitchFamily="2" charset="2"/>
              <a:buChar char="v"/>
            </a:pPr>
            <a:r>
              <a:rPr lang="es-ES" dirty="0" smtClean="0">
                <a:solidFill>
                  <a:srgbClr val="FFFF00"/>
                </a:solidFill>
              </a:rPr>
              <a:t>Convicción fundamental es que educar de acuerdo con el Evangelio supone </a:t>
            </a:r>
            <a:r>
              <a:rPr lang="es-ES" b="1" dirty="0" smtClean="0">
                <a:solidFill>
                  <a:srgbClr val="FFFF00"/>
                </a:solidFill>
              </a:rPr>
              <a:t>educar la experiencia de fe</a:t>
            </a:r>
            <a:r>
              <a:rPr lang="es-ES" dirty="0" smtClean="0">
                <a:solidFill>
                  <a:srgbClr val="FFFF00"/>
                </a:solidFill>
              </a:rPr>
              <a:t>. </a:t>
            </a:r>
          </a:p>
          <a:p>
            <a:pPr>
              <a:spcBef>
                <a:spcPct val="50000"/>
              </a:spcBef>
              <a:buFont typeface="Wingdings" pitchFamily="2" charset="2"/>
              <a:buChar char="Ø"/>
            </a:pPr>
            <a:endParaRPr lang="es-ES" sz="1400" dirty="0">
              <a:latin typeface="Segoe UI" pitchFamily="34" charset="0"/>
              <a:ea typeface="Segoe UI" pitchFamily="34" charset="0"/>
              <a:cs typeface="Segoe UI" pitchFamily="34" charset="0"/>
            </a:endParaRPr>
          </a:p>
          <a:p>
            <a:pPr>
              <a:spcBef>
                <a:spcPct val="50000"/>
              </a:spcBef>
            </a:pPr>
            <a:endParaRPr lang="es-ES"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wipe(left)">
                                      <p:cBhvr>
                                        <p:cTn id="22" dur="10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Effect transition="in" filter="wipe(left)">
                                      <p:cBhvr>
                                        <p:cTn id="27" dur="10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OGO PPC CUATRICOMIA.JPG"/>
          <p:cNvPicPr>
            <a:picLocks noChangeAspect="1"/>
          </p:cNvPicPr>
          <p:nvPr/>
        </p:nvPicPr>
        <p:blipFill>
          <a:blip r:embed="rId2" cstate="print"/>
          <a:stretch>
            <a:fillRect/>
          </a:stretch>
        </p:blipFill>
        <p:spPr>
          <a:xfrm>
            <a:off x="0" y="-4004"/>
            <a:ext cx="639734" cy="646922"/>
          </a:xfrm>
          <a:prstGeom prst="rect">
            <a:avLst/>
          </a:prstGeom>
        </p:spPr>
      </p:pic>
      <p:pic>
        <p:nvPicPr>
          <p:cNvPr id="3" name="2 Imagen" descr="LOGO SM.bmp"/>
          <p:cNvPicPr>
            <a:picLocks noChangeAspect="1"/>
          </p:cNvPicPr>
          <p:nvPr/>
        </p:nvPicPr>
        <p:blipFill>
          <a:blip r:embed="rId3" cstate="print"/>
          <a:stretch>
            <a:fillRect/>
          </a:stretch>
        </p:blipFill>
        <p:spPr>
          <a:xfrm>
            <a:off x="8546475" y="0"/>
            <a:ext cx="597525" cy="597525"/>
          </a:xfrm>
          <a:prstGeom prst="rect">
            <a:avLst/>
          </a:prstGeom>
        </p:spPr>
      </p:pic>
      <p:sp>
        <p:nvSpPr>
          <p:cNvPr id="9" name="8 CuadroTexto"/>
          <p:cNvSpPr txBox="1"/>
          <p:nvPr/>
        </p:nvSpPr>
        <p:spPr>
          <a:xfrm>
            <a:off x="785786" y="785794"/>
            <a:ext cx="7858180" cy="1200329"/>
          </a:xfrm>
          <a:prstGeom prst="rect">
            <a:avLst/>
          </a:prstGeom>
          <a:noFill/>
        </p:spPr>
        <p:txBody>
          <a:bodyPr wrap="square" rtlCol="0">
            <a:spAutoFit/>
          </a:bodyPr>
          <a:lstStyle/>
          <a:p>
            <a:pPr algn="ctr"/>
            <a:r>
              <a:rPr lang="es-ES" sz="2400" b="1" cap="small" dirty="0" smtClean="0"/>
              <a:t>ÁMBITOS DE ACTUACIÓN DE LA ESCUELA EVANGELIZADORA</a:t>
            </a:r>
          </a:p>
          <a:p>
            <a:r>
              <a:rPr lang="es-ES" sz="2400" b="1" dirty="0" smtClean="0">
                <a:latin typeface="Segoe UI" pitchFamily="34" charset="0"/>
                <a:ea typeface="Segoe UI" pitchFamily="34" charset="0"/>
                <a:cs typeface="Segoe UI" pitchFamily="34" charset="0"/>
              </a:rPr>
              <a:t>  </a:t>
            </a:r>
            <a:endParaRPr lang="es-ES" sz="2400" b="1" dirty="0">
              <a:latin typeface="Segoe UI" pitchFamily="34" charset="0"/>
              <a:ea typeface="Segoe UI" pitchFamily="34" charset="0"/>
              <a:cs typeface="Segoe UI" pitchFamily="34" charset="0"/>
            </a:endParaRPr>
          </a:p>
        </p:txBody>
      </p:sp>
      <p:sp>
        <p:nvSpPr>
          <p:cNvPr id="10" name="Text Box 9"/>
          <p:cNvSpPr txBox="1">
            <a:spLocks noChangeArrowheads="1"/>
          </p:cNvSpPr>
          <p:nvPr/>
        </p:nvSpPr>
        <p:spPr bwMode="auto">
          <a:xfrm>
            <a:off x="500034" y="2071678"/>
            <a:ext cx="8215370" cy="4385816"/>
          </a:xfrm>
          <a:prstGeom prst="rect">
            <a:avLst/>
          </a:prstGeom>
          <a:noFill/>
          <a:ln w="9525">
            <a:noFill/>
            <a:miter lim="800000"/>
            <a:headEnd/>
            <a:tailEnd/>
          </a:ln>
          <a:effectLst/>
        </p:spPr>
        <p:txBody>
          <a:bodyPr wrap="square">
            <a:spAutoFit/>
          </a:bodyPr>
          <a:lstStyle/>
          <a:p>
            <a:pPr algn="ctr">
              <a:spcBef>
                <a:spcPct val="50000"/>
              </a:spcBef>
            </a:pPr>
            <a:r>
              <a:rPr lang="es-ES" sz="2400" b="1" dirty="0" smtClean="0">
                <a:solidFill>
                  <a:srgbClr val="FFFF00"/>
                </a:solidFill>
              </a:rPr>
              <a:t>PEDAGOGÍA DE JESÚS </a:t>
            </a:r>
          </a:p>
          <a:p>
            <a:pPr>
              <a:spcBef>
                <a:spcPct val="50000"/>
              </a:spcBef>
            </a:pPr>
            <a:endParaRPr lang="es-ES" dirty="0" smtClean="0"/>
          </a:p>
          <a:p>
            <a:pPr algn="ctr">
              <a:spcBef>
                <a:spcPct val="50000"/>
              </a:spcBef>
            </a:pPr>
            <a:r>
              <a:rPr lang="es-ES" sz="2400" dirty="0" smtClean="0"/>
              <a:t> Que es una </a:t>
            </a:r>
            <a:r>
              <a:rPr lang="es-ES" sz="2400" i="1" dirty="0" smtClean="0"/>
              <a:t>pedagogía de la gratuidad, del don, del refuerzo positivo, de la adaptación al ritmo de las personas y de la historia, de la encarnación, de la capacidad de perdonar y esperar, de la confianza en las personas y en sus capacidades, de la propuesta, de la aceptación incondicional, de la libertad, de la acogida y del acompañamiento...</a:t>
            </a:r>
            <a:endParaRPr lang="es-ES" sz="2400" dirty="0" smtClean="0"/>
          </a:p>
          <a:p>
            <a:pPr>
              <a:spcBef>
                <a:spcPct val="50000"/>
              </a:spcBef>
              <a:buFont typeface="Wingdings" pitchFamily="2" charset="2"/>
              <a:buChar char="Ø"/>
            </a:pPr>
            <a:endParaRPr lang="es-ES" sz="1400" dirty="0">
              <a:latin typeface="Segoe UI" pitchFamily="34" charset="0"/>
              <a:ea typeface="Segoe UI" pitchFamily="34" charset="0"/>
              <a:cs typeface="Segoe UI" pitchFamily="34" charset="0"/>
            </a:endParaRPr>
          </a:p>
          <a:p>
            <a:pPr>
              <a:spcBef>
                <a:spcPct val="50000"/>
              </a:spcBef>
            </a:pPr>
            <a:endParaRPr lang="es-ES" dirty="0">
              <a:latin typeface="Segoe UI" pitchFamily="34" charset="0"/>
              <a:ea typeface="Segoe UI" pitchFamily="34" charset="0"/>
              <a:cs typeface="Segoe UI"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wipe(left)">
                                      <p:cBhvr>
                                        <p:cTn id="12" dur="10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o">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o">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1122</TotalTime>
  <Words>2113</Words>
  <Application>Microsoft Office PowerPoint</Application>
  <PresentationFormat>Presentación en pantalla (4:3)</PresentationFormat>
  <Paragraphs>238</Paragraphs>
  <Slides>46</Slides>
  <Notes>2</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Urbano</vt:lpstr>
      <vt:lpstr>  PASTORAL ESCOLAR  LA PROPUESTA DE SM-PPC</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GRACIAS   www.pastoralescolar.com</vt:lpstr>
    </vt:vector>
  </TitlesOfParts>
  <Company>Grupo SM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JORNADAS CONOCESM</dc:title>
  <dc:creator>Usuario de Windows</dc:creator>
  <cp:lastModifiedBy>a</cp:lastModifiedBy>
  <cp:revision>118</cp:revision>
  <dcterms:created xsi:type="dcterms:W3CDTF">2015-07-14T11:10:52Z</dcterms:created>
  <dcterms:modified xsi:type="dcterms:W3CDTF">2016-09-05T00:27:52Z</dcterms:modified>
</cp:coreProperties>
</file>