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302" r:id="rId19"/>
    <p:sldId id="274" r:id="rId20"/>
    <p:sldId id="275" r:id="rId21"/>
    <p:sldId id="276" r:id="rId22"/>
    <p:sldId id="277" r:id="rId23"/>
    <p:sldId id="297" r:id="rId24"/>
    <p:sldId id="298" r:id="rId25"/>
    <p:sldId id="296" r:id="rId26"/>
    <p:sldId id="294" r:id="rId27"/>
    <p:sldId id="299" r:id="rId28"/>
    <p:sldId id="295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300" r:id="rId39"/>
    <p:sldId id="293" r:id="rId40"/>
    <p:sldId id="301" r:id="rId4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63"/>
    <p:restoredTop sz="82997" autoAdjust="0"/>
  </p:normalViewPr>
  <p:slideViewPr>
    <p:cSldViewPr snapToGrid="0" snapToObjects="1">
      <p:cViewPr>
        <p:scale>
          <a:sx n="57" d="100"/>
          <a:sy n="57" d="100"/>
        </p:scale>
        <p:origin x="-258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92CEB0-2385-4F98-8424-426A3FA578CA}" type="doc">
      <dgm:prSet loTypeId="urn:microsoft.com/office/officeart/2005/8/layout/radial6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04F3F7F6-33FF-4486-9D97-4C14B6E2B9E1}">
      <dgm:prSet phldrT="[Texto]"/>
      <dgm:spPr/>
      <dgm:t>
        <a:bodyPr/>
        <a:lstStyle/>
        <a:p>
          <a:r>
            <a:rPr lang="pt-BR" dirty="0" smtClean="0"/>
            <a:t>CICLO PERMANENTE</a:t>
          </a:r>
          <a:endParaRPr lang="pt-BR" dirty="0"/>
        </a:p>
      </dgm:t>
    </dgm:pt>
    <dgm:pt modelId="{E2AC25BA-AD4A-4394-9303-BBF3E437C20C}" type="parTrans" cxnId="{A315D268-52DB-474D-B23F-7EF413AAC78E}">
      <dgm:prSet/>
      <dgm:spPr/>
      <dgm:t>
        <a:bodyPr/>
        <a:lstStyle/>
        <a:p>
          <a:endParaRPr lang="pt-BR"/>
        </a:p>
      </dgm:t>
    </dgm:pt>
    <dgm:pt modelId="{EC961F85-51F5-493C-8AE6-84AACF3AC6F1}" type="sibTrans" cxnId="{A315D268-52DB-474D-B23F-7EF413AAC78E}">
      <dgm:prSet/>
      <dgm:spPr/>
      <dgm:t>
        <a:bodyPr/>
        <a:lstStyle/>
        <a:p>
          <a:endParaRPr lang="pt-BR"/>
        </a:p>
      </dgm:t>
    </dgm:pt>
    <dgm:pt modelId="{6A6DBE90-BB97-4C72-95A7-040AFD0FD3EC}">
      <dgm:prSet phldrT="[Texto]" custT="1"/>
      <dgm:spPr/>
      <dgm:t>
        <a:bodyPr/>
        <a:lstStyle/>
        <a:p>
          <a:r>
            <a:rPr lang="pt-BR" sz="2000" dirty="0" smtClean="0"/>
            <a:t>REFLEXÃO</a:t>
          </a:r>
          <a:endParaRPr lang="pt-BR" sz="2000" dirty="0"/>
        </a:p>
      </dgm:t>
    </dgm:pt>
    <dgm:pt modelId="{A4E5BE63-93A2-4F53-AEBC-EDDA6D9ADF44}" type="parTrans" cxnId="{08E755E7-A676-444C-A51B-C91E278421B6}">
      <dgm:prSet/>
      <dgm:spPr/>
      <dgm:t>
        <a:bodyPr/>
        <a:lstStyle/>
        <a:p>
          <a:endParaRPr lang="pt-BR"/>
        </a:p>
      </dgm:t>
    </dgm:pt>
    <dgm:pt modelId="{1130132D-1522-481F-9402-0E283BE7536E}" type="sibTrans" cxnId="{08E755E7-A676-444C-A51B-C91E278421B6}">
      <dgm:prSet/>
      <dgm:spPr/>
      <dgm:t>
        <a:bodyPr/>
        <a:lstStyle/>
        <a:p>
          <a:endParaRPr lang="pt-BR"/>
        </a:p>
      </dgm:t>
    </dgm:pt>
    <dgm:pt modelId="{07040DAD-5307-445D-88E1-F619A924FE51}">
      <dgm:prSet phldrT="[Texto]" custT="1"/>
      <dgm:spPr/>
      <dgm:t>
        <a:bodyPr/>
        <a:lstStyle/>
        <a:p>
          <a:r>
            <a:rPr lang="pt-BR" sz="2000" dirty="0" smtClean="0"/>
            <a:t>MUDANÇA</a:t>
          </a:r>
          <a:endParaRPr lang="pt-BR" sz="2000" dirty="0"/>
        </a:p>
      </dgm:t>
    </dgm:pt>
    <dgm:pt modelId="{965775CA-60A2-41BA-8EF4-515A16446009}" type="parTrans" cxnId="{0B4CEC3C-E953-4C50-923C-B36B698F4A23}">
      <dgm:prSet/>
      <dgm:spPr/>
      <dgm:t>
        <a:bodyPr/>
        <a:lstStyle/>
        <a:p>
          <a:endParaRPr lang="pt-BR"/>
        </a:p>
      </dgm:t>
    </dgm:pt>
    <dgm:pt modelId="{FAE9B9C2-491E-4E22-9A25-43875E3119B1}" type="sibTrans" cxnId="{0B4CEC3C-E953-4C50-923C-B36B698F4A23}">
      <dgm:prSet/>
      <dgm:spPr/>
      <dgm:t>
        <a:bodyPr/>
        <a:lstStyle/>
        <a:p>
          <a:endParaRPr lang="pt-BR"/>
        </a:p>
      </dgm:t>
    </dgm:pt>
    <dgm:pt modelId="{782CC4B4-98A5-45ED-988F-734D284F2D45}">
      <dgm:prSet phldrT="[Texto]" custT="1"/>
      <dgm:spPr/>
      <dgm:t>
        <a:bodyPr/>
        <a:lstStyle/>
        <a:p>
          <a:r>
            <a:rPr lang="pt-BR" sz="2000" dirty="0" smtClean="0"/>
            <a:t>MELHORIA</a:t>
          </a:r>
          <a:endParaRPr lang="pt-BR" sz="1800" dirty="0"/>
        </a:p>
      </dgm:t>
    </dgm:pt>
    <dgm:pt modelId="{EA734A9D-892E-4EE5-A0A6-AF51E19D640A}" type="parTrans" cxnId="{F1E08017-BD5F-449E-94A0-7872AE4C8643}">
      <dgm:prSet/>
      <dgm:spPr/>
      <dgm:t>
        <a:bodyPr/>
        <a:lstStyle/>
        <a:p>
          <a:endParaRPr lang="pt-BR"/>
        </a:p>
      </dgm:t>
    </dgm:pt>
    <dgm:pt modelId="{FD622C27-9CB9-4CD3-9BA4-4F43B6ED0165}" type="sibTrans" cxnId="{F1E08017-BD5F-449E-94A0-7872AE4C8643}">
      <dgm:prSet/>
      <dgm:spPr/>
      <dgm:t>
        <a:bodyPr/>
        <a:lstStyle/>
        <a:p>
          <a:endParaRPr lang="pt-BR"/>
        </a:p>
      </dgm:t>
    </dgm:pt>
    <dgm:pt modelId="{A3AC82F4-362D-4037-BED5-19EA40D4C8CB}">
      <dgm:prSet phldrT="[Texto]" custT="1"/>
      <dgm:spPr/>
      <dgm:t>
        <a:bodyPr/>
        <a:lstStyle/>
        <a:p>
          <a:r>
            <a:rPr lang="pt-BR" sz="2000" dirty="0" smtClean="0"/>
            <a:t>AVALIAÇÃO</a:t>
          </a:r>
          <a:endParaRPr lang="pt-BR" sz="1400" dirty="0"/>
        </a:p>
      </dgm:t>
    </dgm:pt>
    <dgm:pt modelId="{4C55EC1D-6912-48D2-B82D-4D40FC670BCE}" type="parTrans" cxnId="{585844BD-79E1-4E5F-9D9F-80AF3A471D0E}">
      <dgm:prSet/>
      <dgm:spPr/>
      <dgm:t>
        <a:bodyPr/>
        <a:lstStyle/>
        <a:p>
          <a:endParaRPr lang="pt-BR"/>
        </a:p>
      </dgm:t>
    </dgm:pt>
    <dgm:pt modelId="{7B3BCA36-E6A7-4C5C-A835-62A247D67452}" type="sibTrans" cxnId="{585844BD-79E1-4E5F-9D9F-80AF3A471D0E}">
      <dgm:prSet/>
      <dgm:spPr/>
      <dgm:t>
        <a:bodyPr/>
        <a:lstStyle/>
        <a:p>
          <a:endParaRPr lang="pt-BR"/>
        </a:p>
      </dgm:t>
    </dgm:pt>
    <dgm:pt modelId="{781184EA-BDB9-4648-B2C4-8EE30D7C3997}" type="pres">
      <dgm:prSet presAssocID="{4492CEB0-2385-4F98-8424-426A3FA578C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D94E807-F9B5-4F43-BC5B-A208C99971D3}" type="pres">
      <dgm:prSet presAssocID="{04F3F7F6-33FF-4486-9D97-4C14B6E2B9E1}" presName="centerShape" presStyleLbl="node0" presStyleIdx="0" presStyleCnt="1"/>
      <dgm:spPr/>
      <dgm:t>
        <a:bodyPr/>
        <a:lstStyle/>
        <a:p>
          <a:endParaRPr lang="pt-BR"/>
        </a:p>
      </dgm:t>
    </dgm:pt>
    <dgm:pt modelId="{B9AEDB6C-89CA-4349-9FEE-4434CAD52762}" type="pres">
      <dgm:prSet presAssocID="{6A6DBE90-BB97-4C72-95A7-040AFD0FD3EC}" presName="node" presStyleLbl="node1" presStyleIdx="0" presStyleCnt="4" custScaleX="134608" custScaleY="138673" custRadScaleRad="100092" custRadScaleInc="16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FBCA55-8F2D-4FF5-943D-65D29A4D102F}" type="pres">
      <dgm:prSet presAssocID="{6A6DBE90-BB97-4C72-95A7-040AFD0FD3EC}" presName="dummy" presStyleCnt="0"/>
      <dgm:spPr/>
    </dgm:pt>
    <dgm:pt modelId="{955B56E5-9616-4515-B033-CC99E2938667}" type="pres">
      <dgm:prSet presAssocID="{1130132D-1522-481F-9402-0E283BE7536E}" presName="sibTrans" presStyleLbl="sibTrans2D1" presStyleIdx="0" presStyleCnt="4"/>
      <dgm:spPr/>
      <dgm:t>
        <a:bodyPr/>
        <a:lstStyle/>
        <a:p>
          <a:endParaRPr lang="pt-BR"/>
        </a:p>
      </dgm:t>
    </dgm:pt>
    <dgm:pt modelId="{F6047F19-0698-4700-A744-0236B31C710C}" type="pres">
      <dgm:prSet presAssocID="{07040DAD-5307-445D-88E1-F619A924FE51}" presName="node" presStyleLbl="node1" presStyleIdx="1" presStyleCnt="4" custScaleX="156010" custScaleY="1511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B1E8B0-71FD-442D-9340-366007D61A31}" type="pres">
      <dgm:prSet presAssocID="{07040DAD-5307-445D-88E1-F619A924FE51}" presName="dummy" presStyleCnt="0"/>
      <dgm:spPr/>
    </dgm:pt>
    <dgm:pt modelId="{60DB6C83-09C6-412A-8CA7-2DF872398688}" type="pres">
      <dgm:prSet presAssocID="{FAE9B9C2-491E-4E22-9A25-43875E3119B1}" presName="sibTrans" presStyleLbl="sibTrans2D1" presStyleIdx="1" presStyleCnt="4"/>
      <dgm:spPr/>
      <dgm:t>
        <a:bodyPr/>
        <a:lstStyle/>
        <a:p>
          <a:endParaRPr lang="pt-BR"/>
        </a:p>
      </dgm:t>
    </dgm:pt>
    <dgm:pt modelId="{990751AE-0CCB-4F84-91EC-AA1079780D1E}" type="pres">
      <dgm:prSet presAssocID="{782CC4B4-98A5-45ED-988F-734D284F2D45}" presName="node" presStyleLbl="node1" presStyleIdx="2" presStyleCnt="4" custScaleX="138909" custScaleY="1089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AC8228-38D8-4B46-90E3-62E7692A3772}" type="pres">
      <dgm:prSet presAssocID="{782CC4B4-98A5-45ED-988F-734D284F2D45}" presName="dummy" presStyleCnt="0"/>
      <dgm:spPr/>
    </dgm:pt>
    <dgm:pt modelId="{7D1B8D12-AB48-474E-8DE4-AFB9C9318E2E}" type="pres">
      <dgm:prSet presAssocID="{FD622C27-9CB9-4CD3-9BA4-4F43B6ED0165}" presName="sibTrans" presStyleLbl="sibTrans2D1" presStyleIdx="2" presStyleCnt="4"/>
      <dgm:spPr/>
      <dgm:t>
        <a:bodyPr/>
        <a:lstStyle/>
        <a:p>
          <a:endParaRPr lang="pt-BR"/>
        </a:p>
      </dgm:t>
    </dgm:pt>
    <dgm:pt modelId="{3A0DB5B9-93F6-4B99-A8A9-8CD6A3DD1656}" type="pres">
      <dgm:prSet presAssocID="{A3AC82F4-362D-4037-BED5-19EA40D4C8CB}" presName="node" presStyleLbl="node1" presStyleIdx="3" presStyleCnt="4" custScaleX="163800" custScaleY="136782" custRadScaleRad="108891" custRadScaleInc="-31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7217BD-0CF3-4E77-A75B-4EBDE5E4260C}" type="pres">
      <dgm:prSet presAssocID="{A3AC82F4-362D-4037-BED5-19EA40D4C8CB}" presName="dummy" presStyleCnt="0"/>
      <dgm:spPr/>
    </dgm:pt>
    <dgm:pt modelId="{67FEA24C-C14F-42E7-8B4D-31169882BF63}" type="pres">
      <dgm:prSet presAssocID="{7B3BCA36-E6A7-4C5C-A835-62A247D67452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CE37EF3A-D1B9-1D4A-A480-65CE7E4FB61F}" type="presOf" srcId="{07040DAD-5307-445D-88E1-F619A924FE51}" destId="{F6047F19-0698-4700-A744-0236B31C710C}" srcOrd="0" destOrd="0" presId="urn:microsoft.com/office/officeart/2005/8/layout/radial6"/>
    <dgm:cxn modelId="{585844BD-79E1-4E5F-9D9F-80AF3A471D0E}" srcId="{04F3F7F6-33FF-4486-9D97-4C14B6E2B9E1}" destId="{A3AC82F4-362D-4037-BED5-19EA40D4C8CB}" srcOrd="3" destOrd="0" parTransId="{4C55EC1D-6912-48D2-B82D-4D40FC670BCE}" sibTransId="{7B3BCA36-E6A7-4C5C-A835-62A247D67452}"/>
    <dgm:cxn modelId="{A315D268-52DB-474D-B23F-7EF413AAC78E}" srcId="{4492CEB0-2385-4F98-8424-426A3FA578CA}" destId="{04F3F7F6-33FF-4486-9D97-4C14B6E2B9E1}" srcOrd="0" destOrd="0" parTransId="{E2AC25BA-AD4A-4394-9303-BBF3E437C20C}" sibTransId="{EC961F85-51F5-493C-8AE6-84AACF3AC6F1}"/>
    <dgm:cxn modelId="{59574785-E3C1-4945-AF4B-969F1C2E8389}" type="presOf" srcId="{04F3F7F6-33FF-4486-9D97-4C14B6E2B9E1}" destId="{CD94E807-F9B5-4F43-BC5B-A208C99971D3}" srcOrd="0" destOrd="0" presId="urn:microsoft.com/office/officeart/2005/8/layout/radial6"/>
    <dgm:cxn modelId="{08E755E7-A676-444C-A51B-C91E278421B6}" srcId="{04F3F7F6-33FF-4486-9D97-4C14B6E2B9E1}" destId="{6A6DBE90-BB97-4C72-95A7-040AFD0FD3EC}" srcOrd="0" destOrd="0" parTransId="{A4E5BE63-93A2-4F53-AEBC-EDDA6D9ADF44}" sibTransId="{1130132D-1522-481F-9402-0E283BE7536E}"/>
    <dgm:cxn modelId="{2E0DFF9D-0629-DD4C-A6AC-91F76A2A5C66}" type="presOf" srcId="{A3AC82F4-362D-4037-BED5-19EA40D4C8CB}" destId="{3A0DB5B9-93F6-4B99-A8A9-8CD6A3DD1656}" srcOrd="0" destOrd="0" presId="urn:microsoft.com/office/officeart/2005/8/layout/radial6"/>
    <dgm:cxn modelId="{0B4CEC3C-E953-4C50-923C-B36B698F4A23}" srcId="{04F3F7F6-33FF-4486-9D97-4C14B6E2B9E1}" destId="{07040DAD-5307-445D-88E1-F619A924FE51}" srcOrd="1" destOrd="0" parTransId="{965775CA-60A2-41BA-8EF4-515A16446009}" sibTransId="{FAE9B9C2-491E-4E22-9A25-43875E3119B1}"/>
    <dgm:cxn modelId="{12D55D65-7049-A94E-8FAE-F3FB5A4FFBBD}" type="presOf" srcId="{782CC4B4-98A5-45ED-988F-734D284F2D45}" destId="{990751AE-0CCB-4F84-91EC-AA1079780D1E}" srcOrd="0" destOrd="0" presId="urn:microsoft.com/office/officeart/2005/8/layout/radial6"/>
    <dgm:cxn modelId="{620D668D-66EC-E440-B60E-47F441467EB0}" type="presOf" srcId="{FD622C27-9CB9-4CD3-9BA4-4F43B6ED0165}" destId="{7D1B8D12-AB48-474E-8DE4-AFB9C9318E2E}" srcOrd="0" destOrd="0" presId="urn:microsoft.com/office/officeart/2005/8/layout/radial6"/>
    <dgm:cxn modelId="{B0F07490-D077-8D49-AB15-EB5D647AA0E8}" type="presOf" srcId="{7B3BCA36-E6A7-4C5C-A835-62A247D67452}" destId="{67FEA24C-C14F-42E7-8B4D-31169882BF63}" srcOrd="0" destOrd="0" presId="urn:microsoft.com/office/officeart/2005/8/layout/radial6"/>
    <dgm:cxn modelId="{61C208FE-7745-3B48-954D-FC13C5B2F2F1}" type="presOf" srcId="{6A6DBE90-BB97-4C72-95A7-040AFD0FD3EC}" destId="{B9AEDB6C-89CA-4349-9FEE-4434CAD52762}" srcOrd="0" destOrd="0" presId="urn:microsoft.com/office/officeart/2005/8/layout/radial6"/>
    <dgm:cxn modelId="{F1E08017-BD5F-449E-94A0-7872AE4C8643}" srcId="{04F3F7F6-33FF-4486-9D97-4C14B6E2B9E1}" destId="{782CC4B4-98A5-45ED-988F-734D284F2D45}" srcOrd="2" destOrd="0" parTransId="{EA734A9D-892E-4EE5-A0A6-AF51E19D640A}" sibTransId="{FD622C27-9CB9-4CD3-9BA4-4F43B6ED0165}"/>
    <dgm:cxn modelId="{BB6F13B0-9DB3-AB44-9346-3D156E6FB4F6}" type="presOf" srcId="{4492CEB0-2385-4F98-8424-426A3FA578CA}" destId="{781184EA-BDB9-4648-B2C4-8EE30D7C3997}" srcOrd="0" destOrd="0" presId="urn:microsoft.com/office/officeart/2005/8/layout/radial6"/>
    <dgm:cxn modelId="{04DAD7B9-35C0-724F-88DA-F863E961D151}" type="presOf" srcId="{FAE9B9C2-491E-4E22-9A25-43875E3119B1}" destId="{60DB6C83-09C6-412A-8CA7-2DF872398688}" srcOrd="0" destOrd="0" presId="urn:microsoft.com/office/officeart/2005/8/layout/radial6"/>
    <dgm:cxn modelId="{F3631426-183B-3842-A68C-1E6E83D34489}" type="presOf" srcId="{1130132D-1522-481F-9402-0E283BE7536E}" destId="{955B56E5-9616-4515-B033-CC99E2938667}" srcOrd="0" destOrd="0" presId="urn:microsoft.com/office/officeart/2005/8/layout/radial6"/>
    <dgm:cxn modelId="{359691E2-A0A5-104A-ADAD-AE803DFA8ABE}" type="presParOf" srcId="{781184EA-BDB9-4648-B2C4-8EE30D7C3997}" destId="{CD94E807-F9B5-4F43-BC5B-A208C99971D3}" srcOrd="0" destOrd="0" presId="urn:microsoft.com/office/officeart/2005/8/layout/radial6"/>
    <dgm:cxn modelId="{9568A8DC-5148-6248-AEDA-C6397A1765BF}" type="presParOf" srcId="{781184EA-BDB9-4648-B2C4-8EE30D7C3997}" destId="{B9AEDB6C-89CA-4349-9FEE-4434CAD52762}" srcOrd="1" destOrd="0" presId="urn:microsoft.com/office/officeart/2005/8/layout/radial6"/>
    <dgm:cxn modelId="{44F0F08F-A2D5-1749-ACFF-8EBFDC1F8D64}" type="presParOf" srcId="{781184EA-BDB9-4648-B2C4-8EE30D7C3997}" destId="{0EFBCA55-8F2D-4FF5-943D-65D29A4D102F}" srcOrd="2" destOrd="0" presId="urn:microsoft.com/office/officeart/2005/8/layout/radial6"/>
    <dgm:cxn modelId="{69E93039-E9CD-AA45-9FB4-BCDBB2E408F9}" type="presParOf" srcId="{781184EA-BDB9-4648-B2C4-8EE30D7C3997}" destId="{955B56E5-9616-4515-B033-CC99E2938667}" srcOrd="3" destOrd="0" presId="urn:microsoft.com/office/officeart/2005/8/layout/radial6"/>
    <dgm:cxn modelId="{2A005F10-82D0-2141-B568-D3EAAACA1AF4}" type="presParOf" srcId="{781184EA-BDB9-4648-B2C4-8EE30D7C3997}" destId="{F6047F19-0698-4700-A744-0236B31C710C}" srcOrd="4" destOrd="0" presId="urn:microsoft.com/office/officeart/2005/8/layout/radial6"/>
    <dgm:cxn modelId="{907B5E2E-7289-834A-A557-80A04081EC2C}" type="presParOf" srcId="{781184EA-BDB9-4648-B2C4-8EE30D7C3997}" destId="{89B1E8B0-71FD-442D-9340-366007D61A31}" srcOrd="5" destOrd="0" presId="urn:microsoft.com/office/officeart/2005/8/layout/radial6"/>
    <dgm:cxn modelId="{FED20194-3A1C-0C4E-BDA7-05480C786B45}" type="presParOf" srcId="{781184EA-BDB9-4648-B2C4-8EE30D7C3997}" destId="{60DB6C83-09C6-412A-8CA7-2DF872398688}" srcOrd="6" destOrd="0" presId="urn:microsoft.com/office/officeart/2005/8/layout/radial6"/>
    <dgm:cxn modelId="{3A8E3C6F-229E-834B-827B-0BA0BDF559DF}" type="presParOf" srcId="{781184EA-BDB9-4648-B2C4-8EE30D7C3997}" destId="{990751AE-0CCB-4F84-91EC-AA1079780D1E}" srcOrd="7" destOrd="0" presId="urn:microsoft.com/office/officeart/2005/8/layout/radial6"/>
    <dgm:cxn modelId="{8DFB3C76-A6A0-EE43-A175-4DB11531C05B}" type="presParOf" srcId="{781184EA-BDB9-4648-B2C4-8EE30D7C3997}" destId="{57AC8228-38D8-4B46-90E3-62E7692A3772}" srcOrd="8" destOrd="0" presId="urn:microsoft.com/office/officeart/2005/8/layout/radial6"/>
    <dgm:cxn modelId="{0F1F5E5E-CD5F-C64D-BD1D-BEA1B353A471}" type="presParOf" srcId="{781184EA-BDB9-4648-B2C4-8EE30D7C3997}" destId="{7D1B8D12-AB48-474E-8DE4-AFB9C9318E2E}" srcOrd="9" destOrd="0" presId="urn:microsoft.com/office/officeart/2005/8/layout/radial6"/>
    <dgm:cxn modelId="{396ACBDE-A2C7-764E-8422-294A50A59505}" type="presParOf" srcId="{781184EA-BDB9-4648-B2C4-8EE30D7C3997}" destId="{3A0DB5B9-93F6-4B99-A8A9-8CD6A3DD1656}" srcOrd="10" destOrd="0" presId="urn:microsoft.com/office/officeart/2005/8/layout/radial6"/>
    <dgm:cxn modelId="{0F3F60C1-EDC0-8245-A78E-EB9A0371635F}" type="presParOf" srcId="{781184EA-BDB9-4648-B2C4-8EE30D7C3997}" destId="{CC7217BD-0CF3-4E77-A75B-4EBDE5E4260C}" srcOrd="11" destOrd="0" presId="urn:microsoft.com/office/officeart/2005/8/layout/radial6"/>
    <dgm:cxn modelId="{F853C276-9D4B-AB45-A7AF-1A6851057748}" type="presParOf" srcId="{781184EA-BDB9-4648-B2C4-8EE30D7C3997}" destId="{67FEA24C-C14F-42E7-8B4D-31169882BF6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EA24C-C14F-42E7-8B4D-31169882BF63}">
      <dsp:nvSpPr>
        <dsp:cNvPr id="0" name=""/>
        <dsp:cNvSpPr/>
      </dsp:nvSpPr>
      <dsp:spPr>
        <a:xfrm>
          <a:off x="2362366" y="640437"/>
          <a:ext cx="3740838" cy="3740838"/>
        </a:xfrm>
        <a:prstGeom prst="blockArc">
          <a:avLst>
            <a:gd name="adj1" fmla="val 10722447"/>
            <a:gd name="adj2" fmla="val 16537087"/>
            <a:gd name="adj3" fmla="val 4636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1B8D12-AB48-474E-8DE4-AFB9C9318E2E}">
      <dsp:nvSpPr>
        <dsp:cNvPr id="0" name=""/>
        <dsp:cNvSpPr/>
      </dsp:nvSpPr>
      <dsp:spPr>
        <a:xfrm>
          <a:off x="2362657" y="656441"/>
          <a:ext cx="3740838" cy="3740838"/>
        </a:xfrm>
        <a:prstGeom prst="blockArc">
          <a:avLst>
            <a:gd name="adj1" fmla="val 5094117"/>
            <a:gd name="adj2" fmla="val 10752565"/>
            <a:gd name="adj3" fmla="val 4636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DB6C83-09C6-412A-8CA7-2DF872398688}">
      <dsp:nvSpPr>
        <dsp:cNvPr id="0" name=""/>
        <dsp:cNvSpPr/>
      </dsp:nvSpPr>
      <dsp:spPr>
        <a:xfrm>
          <a:off x="2525011" y="649213"/>
          <a:ext cx="3740838" cy="3740838"/>
        </a:xfrm>
        <a:prstGeom prst="blockArc">
          <a:avLst>
            <a:gd name="adj1" fmla="val 0"/>
            <a:gd name="adj2" fmla="val 5400000"/>
            <a:gd name="adj3" fmla="val 4636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5B56E5-9616-4515-B033-CC99E2938667}">
      <dsp:nvSpPr>
        <dsp:cNvPr id="0" name=""/>
        <dsp:cNvSpPr/>
      </dsp:nvSpPr>
      <dsp:spPr>
        <a:xfrm>
          <a:off x="2525011" y="649141"/>
          <a:ext cx="3740838" cy="3740838"/>
        </a:xfrm>
        <a:prstGeom prst="blockArc">
          <a:avLst>
            <a:gd name="adj1" fmla="val 16230520"/>
            <a:gd name="adj2" fmla="val 135"/>
            <a:gd name="adj3" fmla="val 463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94E807-F9B5-4F43-BC5B-A208C99971D3}">
      <dsp:nvSpPr>
        <dsp:cNvPr id="0" name=""/>
        <dsp:cNvSpPr/>
      </dsp:nvSpPr>
      <dsp:spPr>
        <a:xfrm>
          <a:off x="3535125" y="1659327"/>
          <a:ext cx="1720611" cy="17206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CICLO PERMANENTE</a:t>
          </a:r>
          <a:endParaRPr lang="pt-BR" sz="1300" kern="1200" dirty="0"/>
        </a:p>
      </dsp:txBody>
      <dsp:txXfrm>
        <a:off x="3787103" y="1911305"/>
        <a:ext cx="1216655" cy="1216655"/>
      </dsp:txXfrm>
    </dsp:sp>
    <dsp:sp modelId="{B9AEDB6C-89CA-4349-9FEE-4434CAD52762}">
      <dsp:nvSpPr>
        <dsp:cNvPr id="0" name=""/>
        <dsp:cNvSpPr/>
      </dsp:nvSpPr>
      <dsp:spPr>
        <a:xfrm>
          <a:off x="3601022" y="-142534"/>
          <a:ext cx="1621256" cy="167021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REFLEXÃO</a:t>
          </a:r>
          <a:endParaRPr lang="pt-BR" sz="2000" kern="1200" dirty="0"/>
        </a:p>
      </dsp:txBody>
      <dsp:txXfrm>
        <a:off x="3838449" y="102063"/>
        <a:ext cx="1146402" cy="1181022"/>
      </dsp:txXfrm>
    </dsp:sp>
    <dsp:sp modelId="{F6047F19-0698-4700-A744-0236B31C710C}">
      <dsp:nvSpPr>
        <dsp:cNvPr id="0" name=""/>
        <dsp:cNvSpPr/>
      </dsp:nvSpPr>
      <dsp:spPr>
        <a:xfrm>
          <a:off x="5282976" y="1609489"/>
          <a:ext cx="1879027" cy="1820287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MUDANÇA</a:t>
          </a:r>
          <a:endParaRPr lang="pt-BR" sz="2000" kern="1200" dirty="0"/>
        </a:p>
      </dsp:txBody>
      <dsp:txXfrm>
        <a:off x="5558153" y="1876064"/>
        <a:ext cx="1328673" cy="1287137"/>
      </dsp:txXfrm>
    </dsp:sp>
    <dsp:sp modelId="{990751AE-0CCB-4F84-91EC-AA1079780D1E}">
      <dsp:nvSpPr>
        <dsp:cNvPr id="0" name=""/>
        <dsp:cNvSpPr/>
      </dsp:nvSpPr>
      <dsp:spPr>
        <a:xfrm>
          <a:off x="3558901" y="3690340"/>
          <a:ext cx="1673058" cy="1312705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MELHORIA</a:t>
          </a:r>
          <a:endParaRPr lang="pt-BR" sz="1800" kern="1200" dirty="0"/>
        </a:p>
      </dsp:txBody>
      <dsp:txXfrm>
        <a:off x="3803915" y="3882581"/>
        <a:ext cx="1183030" cy="928223"/>
      </dsp:txXfrm>
    </dsp:sp>
    <dsp:sp modelId="{3A0DB5B9-93F6-4B99-A8A9-8CD6A3DD1656}">
      <dsp:nvSpPr>
        <dsp:cNvPr id="0" name=""/>
        <dsp:cNvSpPr/>
      </dsp:nvSpPr>
      <dsp:spPr>
        <a:xfrm>
          <a:off x="1419764" y="1728350"/>
          <a:ext cx="1972852" cy="164744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AVALIAÇÃO</a:t>
          </a:r>
          <a:endParaRPr lang="pt-BR" sz="1400" kern="1200" dirty="0"/>
        </a:p>
      </dsp:txBody>
      <dsp:txXfrm>
        <a:off x="1708681" y="1969612"/>
        <a:ext cx="1395018" cy="1164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92820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2559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Qué está declarado, 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s-C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8521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s-CL"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48358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Qué está declarado, 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s-C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185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Qué está declarado, 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s-C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894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C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es-C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851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67840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73376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5979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170127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36553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446954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705718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86346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A4A39-A3B9-4177-9BF6-13429867BBD2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217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902B0-A84A-4A41-AA32-84C83C86B606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933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Shape 2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C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lang="es-C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9646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1202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4939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50187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47335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443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617334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4078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6478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1355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4" name="Shape 3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CL"/>
              <a:t>39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4466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15713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32921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27409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09776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05598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5530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6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6" y="190500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7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s-C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C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f"/><Relationship Id="rId5" Type="http://schemas.openxmlformats.org/officeDocument/2006/relationships/hyperlink" Target="mailto:mora.podest&#225;@flacsi.net" TargetMode="External"/><Relationship Id="rId4" Type="http://schemas.openxmlformats.org/officeDocument/2006/relationships/hyperlink" Target="mailto:paula.noemi@flacsi.ne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f"/><Relationship Id="rId5" Type="http://schemas.openxmlformats.org/officeDocument/2006/relationships/hyperlink" Target="mailto:mora.podest&#225;@flacsi.net" TargetMode="External"/><Relationship Id="rId4" Type="http://schemas.openxmlformats.org/officeDocument/2006/relationships/hyperlink" Target="mailto:paula.noemi@flacsi.net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2797071" y="2584246"/>
            <a:ext cx="6261302" cy="57554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Competentes para transformar la vida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BLOQUE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 la Pastoral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 de septiembre de 2016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Calibri"/>
              <a:buNone/>
            </a:pPr>
            <a:r>
              <a:rPr lang="es-CL" sz="20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paula.noemi@flacsi.net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Calibri"/>
              <a:buNone/>
            </a:pPr>
            <a:r>
              <a:rPr lang="es-CL" sz="20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mora.podestá@flacsi.net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1" i="0" u="none" strike="noStrike" cap="none">
              <a:solidFill>
                <a:srgbClr val="9537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668" y="55418"/>
            <a:ext cx="1969745" cy="1717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0" y="46025"/>
            <a:ext cx="9122700" cy="988800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Taller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225500" y="1140800"/>
            <a:ext cx="8675400" cy="4985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Analizar el plan pastoral identificando qué es lo que está declarado, explícito o definido respecto a:</a:t>
            </a: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aprendizajes que esperamos logren los estudiantes </a:t>
            </a: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+mj-lt"/>
              <a:buAutoNum type="arabicPeriod"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acciones, metodologías  y recursos que se aplican </a:t>
            </a: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Síntesis/ </a:t>
            </a:r>
            <a:r>
              <a:rPr lang="es-CL" sz="4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Conclusiones</a:t>
            </a:r>
            <a:endParaRPr lang="es-CL"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98975" y="1233650"/>
            <a:ext cx="8741699" cy="49610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CL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Currículum No es un concepto o una idea perfecta que está afuera... de la pastoral- y que la pastoral educativa debe “impregnar”.....  </a:t>
            </a: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dirty="0" smtClean="0">
                <a:solidFill>
                  <a:srgbClr val="000000"/>
                </a:solidFill>
              </a:rPr>
              <a:t>concepción </a:t>
            </a:r>
            <a:r>
              <a:rPr lang="es-CL" dirty="0">
                <a:solidFill>
                  <a:srgbClr val="000000"/>
                </a:solidFill>
              </a:rPr>
              <a:t>tradicional Bobbit y </a:t>
            </a:r>
            <a:r>
              <a:rPr lang="es-CL" dirty="0" err="1" smtClean="0">
                <a:solidFill>
                  <a:srgbClr val="000000"/>
                </a:solidFill>
              </a:rPr>
              <a:t>Tayler</a:t>
            </a:r>
            <a:endParaRPr lang="es-CL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PA" sz="3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(</a:t>
            </a:r>
            <a:r>
              <a:rPr lang="es-PA" sz="3200" b="0" i="0" u="none" strike="noStrike" cap="none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Tadeu</a:t>
            </a:r>
            <a:r>
              <a:rPr lang="es-PA" sz="3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 Silva)</a:t>
            </a:r>
            <a:endParaRPr sz="3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CL" sz="3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s-CL" sz="3200" b="0" i="0" u="none" strike="noStrike" cap="none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curriculum</a:t>
            </a:r>
            <a:r>
              <a:rPr lang="es-CL" sz="3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es </a:t>
            </a:r>
            <a:r>
              <a:rPr lang="es-CL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una construcción cultural</a:t>
            </a:r>
            <a:r>
              <a:rPr lang="es-CL" dirty="0">
                <a:solidFill>
                  <a:srgbClr val="000000"/>
                </a:solidFill>
              </a:rPr>
              <a:t>. </a:t>
            </a:r>
            <a:endParaRPr lang="es-CL" dirty="0" smtClean="0">
              <a:solidFill>
                <a:srgbClr val="000000"/>
              </a:solidFill>
            </a:endParaRPr>
          </a:p>
          <a:p>
            <a:pPr marL="2286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s-CL" dirty="0">
                <a:solidFill>
                  <a:srgbClr val="000000"/>
                </a:solidFill>
              </a:rPr>
              <a:t> </a:t>
            </a:r>
            <a:r>
              <a:rPr lang="es-CL" dirty="0" smtClean="0">
                <a:solidFill>
                  <a:srgbClr val="000000"/>
                </a:solidFill>
              </a:rPr>
              <a:t> </a:t>
            </a:r>
            <a:r>
              <a:rPr lang="es-CL" dirty="0" smtClean="0">
                <a:solidFill>
                  <a:srgbClr val="000000"/>
                </a:solidFill>
              </a:rPr>
              <a:t> </a:t>
            </a:r>
            <a:r>
              <a:rPr lang="es-CL" dirty="0">
                <a:solidFill>
                  <a:srgbClr val="000000"/>
                </a:solidFill>
              </a:rPr>
              <a:t>Praxis y no </a:t>
            </a:r>
            <a:r>
              <a:rPr lang="es-CL" dirty="0" smtClean="0">
                <a:solidFill>
                  <a:srgbClr val="000000"/>
                </a:solidFill>
              </a:rPr>
              <a:t>producto                                  </a:t>
            </a:r>
            <a:r>
              <a:rPr lang="es-CL" dirty="0" smtClean="0">
                <a:solidFill>
                  <a:srgbClr val="000000"/>
                </a:solidFill>
              </a:rPr>
              <a:t>       </a:t>
            </a:r>
            <a:r>
              <a:rPr lang="es-CL" sz="3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Concepci</a:t>
            </a:r>
            <a:r>
              <a:rPr lang="es-CL" dirty="0" smtClean="0">
                <a:solidFill>
                  <a:srgbClr val="000000"/>
                </a:solidFill>
              </a:rPr>
              <a:t>ón </a:t>
            </a:r>
            <a:r>
              <a:rPr lang="es-CL" dirty="0">
                <a:solidFill>
                  <a:srgbClr val="000000"/>
                </a:solidFill>
              </a:rPr>
              <a:t>crítica </a:t>
            </a:r>
            <a:endParaRPr lang="es-CL" dirty="0" smtClean="0">
              <a:solidFill>
                <a:srgbClr val="000000"/>
              </a:solidFill>
            </a:endParaRPr>
          </a:p>
          <a:p>
            <a:pPr marL="2286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s-CL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s-CL" sz="3200" b="0" i="0" u="none" strike="noStrike" cap="none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Grundy</a:t>
            </a:r>
            <a:r>
              <a:rPr lang="es-CL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Shirley, </a:t>
            </a:r>
            <a:r>
              <a:rPr lang="es-CL" sz="3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1998)</a:t>
            </a:r>
            <a:endParaRPr lang="es-CL" sz="3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“Dime cómo evalúas y te diré que sociedad construyes” (J.Murillo, N.Hidalgo, 2015)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0" y="-10014"/>
            <a:ext cx="9144000" cy="1219214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“Dime cómo evalúas y te diré que sociedad construyes” (J.Murillo, N.Hidalgo, 2015)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0" y="980600"/>
            <a:ext cx="9144000" cy="549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</a:pPr>
            <a:r>
              <a:rPr lang="es-CL" dirty="0"/>
              <a:t>E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valuación 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sensible a las diferencias culturales (contexto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)</a:t>
            </a:r>
            <a:endParaRPr b="0" i="0" u="none" strike="noStrike" cap="none" dirty="0">
              <a:solidFill>
                <a:schemeClr val="dk1"/>
              </a:solidFill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</a:pPr>
            <a:r>
              <a:rPr lang="es-CL" dirty="0"/>
              <a:t>I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mplicación 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y compromiso de toda la comunidad educativa  en la 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evaluación</a:t>
            </a:r>
            <a:endParaRPr b="0" i="0" u="none" strike="noStrike" cap="none" dirty="0">
              <a:solidFill>
                <a:schemeClr val="dk1"/>
              </a:solidFill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</a:pPr>
            <a:r>
              <a:rPr lang="es-CL" dirty="0"/>
              <a:t>I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nvolucrar 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a los estudiantes en decisiones que afectan la planificación y desarrollo del proceso 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educativo</a:t>
            </a:r>
            <a:endParaRPr b="0" i="0" u="none" strike="noStrike" cap="none" dirty="0">
              <a:solidFill>
                <a:schemeClr val="dk1"/>
              </a:solidFill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</a:pPr>
            <a:r>
              <a:rPr lang="es-CL" dirty="0"/>
              <a:t>D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ebe 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promover la reflexión de los estudiantes y promover argumentos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evangelizar el curriculum a diseñar curriculum evangelizador...incorporando los aprendizajes o competencias en </a:t>
            </a:r>
            <a:r>
              <a:rPr lang="es-CL"/>
              <a:t>el proyecto curricular de la escuela.</a:t>
            </a:r>
          </a:p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evaluación de actividades a evaluación de aprendizajes de los estudiantes. Centro en los estudiantes.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2797071" y="2584246"/>
            <a:ext cx="6261302" cy="57554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Competentes para transformar la vida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BLOQUE 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de Calidad en la Gestión Escolar y Pastoral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 de septiembre de 2016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Calibri"/>
              <a:buNone/>
            </a:pPr>
            <a:r>
              <a:rPr lang="es-CL" sz="20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paula.noemi@flacsi.net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Calibri"/>
              <a:buNone/>
            </a:pPr>
            <a:r>
              <a:rPr lang="es-CL" sz="20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mora.podestá@flacsi.net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1" i="0" u="none" strike="noStrike" cap="non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1" i="0" u="none" strike="noStrike" cap="none">
              <a:solidFill>
                <a:srgbClr val="9537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4377" y="55418"/>
            <a:ext cx="1969745" cy="1717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Agenda 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177800" y="1211599"/>
            <a:ext cx="8737600" cy="50622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1" i="0" u="none" strike="noStrike" cap="none" dirty="0">
                <a:solidFill>
                  <a:schemeClr val="dk1"/>
                </a:solidFill>
                <a:sym typeface="Calibri"/>
              </a:rPr>
              <a:t>Bloque 2 		11:00 12:30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1" i="0" u="none" strike="noStrike" cap="none" dirty="0">
                <a:solidFill>
                  <a:schemeClr val="dk1"/>
                </a:solidFill>
                <a:sym typeface="Calibri"/>
              </a:rPr>
              <a:t>Sistema de Calidad de la Gestión Escolar y Pastoral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s-CL" dirty="0"/>
              <a:t>11:00- 11:30 	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Presentación </a:t>
            </a:r>
            <a:r>
              <a:rPr lang="es-CL" dirty="0"/>
              <a:t>SCGE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s-CL" dirty="0"/>
              <a:t>11:30- 12:05	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Presentación de Experiencia Significativa del Colegio Inmaculada, Santa fé, Argentina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s-CL" dirty="0"/>
              <a:t>12:05- 12:20	Conversatorio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s-CL" dirty="0"/>
              <a:t>12:25- 12:40	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Trabajo en </a:t>
            </a:r>
            <a:r>
              <a:rPr lang="es-CL" dirty="0"/>
              <a:t>parejas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s-CL" dirty="0"/>
              <a:t>12: 40- 13:00	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Intercambio y Cierre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457199" y="274637"/>
            <a:ext cx="841102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25000"/>
              <a:buFont typeface="Calibri"/>
              <a:buNone/>
            </a:pPr>
            <a:r>
              <a:rPr lang="es-CL" sz="3600" b="1" i="0" u="none" strike="noStrike" cap="none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El Sistema de Calidad en la Gestión Escolar </a:t>
            </a:r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es-CL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una herramienta de trabajo en red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 charset="0"/>
              <a:buChar char="•"/>
            </a:pPr>
            <a:r>
              <a:rPr lang="es-CL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es-CL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permite a los centro educativo de FLACSI evaluar sus resultados y prácticas institucionales, a partir de un referente compartido, con el propósito de impulsar un ciclo permanente de evaluación, reflexión y mejora.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 charset="0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 charset="0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4441996" y="3244333"/>
            <a:ext cx="260006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Content Placeholder 3" descr="Infografia versão final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8" b="2177"/>
          <a:stretch/>
        </p:blipFill>
        <p:spPr bwMode="auto">
          <a:xfrm>
            <a:off x="176213" y="52251"/>
            <a:ext cx="8853487" cy="6531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16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Shape 200" descr="resultado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3439" y="223167"/>
            <a:ext cx="2146300" cy="207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 descr="resultado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9018" y="3970796"/>
            <a:ext cx="1981199" cy="198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 descr="resultado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13439" y="3970796"/>
            <a:ext cx="1993900" cy="199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 descr="resultado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018" y="312067"/>
            <a:ext cx="1981199" cy="198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 descr="cnectores.jpg"/>
          <p:cNvPicPr preferRelativeResize="0"/>
          <p:nvPr/>
        </p:nvPicPr>
        <p:blipFill rotWithShape="1">
          <a:blip r:embed="rId7">
            <a:alphaModFix/>
          </a:blip>
          <a:srcRect t="33257"/>
          <a:stretch/>
        </p:blipFill>
        <p:spPr>
          <a:xfrm>
            <a:off x="4272564" y="3730496"/>
            <a:ext cx="762000" cy="246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 descr="conexion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88771" y="1433608"/>
            <a:ext cx="3017519" cy="3371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 descr="foco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27041" y="1506879"/>
            <a:ext cx="3179249" cy="317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 descr="ambito1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200833" y="735524"/>
            <a:ext cx="1131671" cy="113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 descr="ambito2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781178" y="696841"/>
            <a:ext cx="1170354" cy="1170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 descr="ambito 3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119268" y="4242228"/>
            <a:ext cx="1131671" cy="113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 descr="ambito4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693598" y="4358737"/>
            <a:ext cx="1288600" cy="1268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Agenda 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93964" y="1135399"/>
            <a:ext cx="8492836" cy="52376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s-CL" sz="2720" b="1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2800" b="1" i="0" u="none" strike="noStrike" cap="none" dirty="0" smtClean="0">
                <a:solidFill>
                  <a:schemeClr val="dk1"/>
                </a:solidFill>
                <a:sym typeface="Calibri"/>
              </a:rPr>
              <a:t>Bloque 1       Evaluación </a:t>
            </a:r>
            <a:r>
              <a:rPr lang="es-CL" sz="2800" b="1" i="0" u="none" strike="noStrike" cap="none" dirty="0">
                <a:solidFill>
                  <a:schemeClr val="dk1"/>
                </a:solidFill>
                <a:sym typeface="Calibri"/>
              </a:rPr>
              <a:t>de la Pastoral</a:t>
            </a:r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CL" sz="2800" dirty="0"/>
              <a:t>8:15- 8:35	</a:t>
            </a:r>
            <a:r>
              <a:rPr lang="es-CL" sz="2800" b="0" i="0" u="none" strike="noStrike" cap="none" dirty="0">
                <a:solidFill>
                  <a:schemeClr val="dk1"/>
                </a:solidFill>
                <a:sym typeface="Calibri"/>
              </a:rPr>
              <a:t>Introducción: Pastoral Ignaciana- </a:t>
            </a:r>
            <a:r>
              <a:rPr lang="es-CL" sz="2800" b="0" i="0" u="none" strike="noStrike" cap="none" dirty="0" smtClean="0">
                <a:solidFill>
                  <a:schemeClr val="dk1"/>
                </a:solidFill>
                <a:sym typeface="Calibri"/>
              </a:rPr>
              <a:t>    </a:t>
            </a:r>
            <a:r>
              <a:rPr lang="es-CL" sz="2800" i="0" u="none" strike="noStrike" cap="none" dirty="0" smtClean="0">
                <a:solidFill>
                  <a:schemeClr val="dk1"/>
                </a:solidFill>
                <a:sym typeface="Calibri"/>
              </a:rPr>
              <a:t>Educativa escolar </a:t>
            </a:r>
            <a:r>
              <a:rPr lang="es-CL" sz="2800" b="0" i="0" u="none" strike="noStrike" cap="none" dirty="0">
                <a:solidFill>
                  <a:schemeClr val="dk1"/>
                </a:solidFill>
                <a:sym typeface="Calibri"/>
              </a:rPr>
              <a:t>y latinoaméricana</a:t>
            </a:r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es-CL" sz="2800" dirty="0" smtClean="0"/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CL" sz="2800" dirty="0" smtClean="0"/>
              <a:t>8:40- </a:t>
            </a:r>
            <a:r>
              <a:rPr lang="es-CL" sz="2800" dirty="0"/>
              <a:t>9:10	</a:t>
            </a:r>
            <a:r>
              <a:rPr lang="es-CL" sz="2800" b="0" i="0" u="none" strike="noStrike" cap="none" dirty="0">
                <a:solidFill>
                  <a:schemeClr val="dk1"/>
                </a:solidFill>
                <a:sym typeface="Calibri"/>
              </a:rPr>
              <a:t>Trabajo grupal  </a:t>
            </a:r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es-CL" sz="2800" dirty="0" smtClean="0"/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CL" sz="2800" dirty="0" smtClean="0"/>
              <a:t>9:15- </a:t>
            </a:r>
            <a:r>
              <a:rPr lang="es-CL" sz="2800" dirty="0"/>
              <a:t>9:40	</a:t>
            </a:r>
            <a:r>
              <a:rPr lang="es-CL" sz="2800" b="0" i="0" u="none" strike="noStrike" cap="none" dirty="0">
                <a:solidFill>
                  <a:schemeClr val="dk1"/>
                </a:solidFill>
                <a:sym typeface="Calibri"/>
              </a:rPr>
              <a:t>Plenaria</a:t>
            </a:r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es-CL" sz="2800" dirty="0" smtClean="0"/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CL" sz="2800" dirty="0" smtClean="0"/>
              <a:t>9:45- </a:t>
            </a:r>
            <a:r>
              <a:rPr lang="es-CL" sz="2800" dirty="0"/>
              <a:t>10:00	</a:t>
            </a:r>
            <a:r>
              <a:rPr lang="es-CL" sz="2800" b="0" i="0" u="none" strike="noStrike" cap="none" dirty="0">
                <a:solidFill>
                  <a:schemeClr val="dk1"/>
                </a:solidFill>
                <a:sym typeface="Calibri"/>
              </a:rPr>
              <a:t>Cierre</a:t>
            </a:r>
          </a:p>
          <a:p>
            <a:pPr marL="0" lvl="0" indent="0" rtl="0">
              <a:lnSpc>
                <a:spcPct val="80000"/>
              </a:lnSpc>
              <a:spcBef>
                <a:spcPts val="544"/>
              </a:spcBef>
              <a:buNone/>
            </a:pPr>
            <a:endParaRPr lang="es-CL" sz="2800" dirty="0" smtClean="0"/>
          </a:p>
          <a:p>
            <a:pPr marL="0" lvl="0" indent="0" rtl="0">
              <a:lnSpc>
                <a:spcPct val="80000"/>
              </a:lnSpc>
              <a:spcBef>
                <a:spcPts val="544"/>
              </a:spcBef>
              <a:buNone/>
            </a:pPr>
            <a:r>
              <a:rPr lang="es-CL" sz="2800" dirty="0" smtClean="0"/>
              <a:t>10:00- </a:t>
            </a:r>
            <a:r>
              <a:rPr lang="es-CL" sz="2800" dirty="0"/>
              <a:t>10:30 Presentación de Experiencia Significativa del Liceo Javier.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72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457200" y="889000"/>
            <a:ext cx="8229600" cy="52371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6" name="Shape 216"/>
          <p:cNvGrpSpPr/>
          <p:nvPr/>
        </p:nvGrpSpPr>
        <p:grpSpPr>
          <a:xfrm>
            <a:off x="457200" y="1620760"/>
            <a:ext cx="3211374" cy="2754510"/>
            <a:chOff x="-347470" y="2862640"/>
            <a:chExt cx="3211374" cy="1199811"/>
          </a:xfrm>
        </p:grpSpPr>
        <p:sp>
          <p:nvSpPr>
            <p:cNvPr id="217" name="Shape 217"/>
            <p:cNvSpPr/>
            <p:nvPr/>
          </p:nvSpPr>
          <p:spPr>
            <a:xfrm>
              <a:off x="-254000" y="2862640"/>
              <a:ext cx="2962655" cy="118057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Shape 218"/>
            <p:cNvSpPr/>
            <p:nvPr/>
          </p:nvSpPr>
          <p:spPr>
            <a:xfrm>
              <a:off x="-347470" y="2862640"/>
              <a:ext cx="3211374" cy="1199811"/>
            </a:xfrm>
            <a:prstGeom prst="rect">
              <a:avLst/>
            </a:prstGeom>
            <a:solidFill>
              <a:srgbClr val="205867"/>
            </a:solidFill>
            <a:ln>
              <a:noFill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es-CL" sz="32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Rasgos distintivos calidad en obras educativa de la Compañía de Jesús</a:t>
              </a:r>
            </a:p>
          </p:txBody>
        </p:sp>
      </p:grpSp>
      <p:sp>
        <p:nvSpPr>
          <p:cNvPr id="219" name="Shape 219"/>
          <p:cNvSpPr/>
          <p:nvPr/>
        </p:nvSpPr>
        <p:spPr>
          <a:xfrm>
            <a:off x="4236491" y="1545154"/>
            <a:ext cx="4687281" cy="2817304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0950" tIns="30475" rIns="60950" bIns="304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Sentido de Misión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Calidad  en Contexto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Formación Integral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Búsqueda de la Excelencia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s-CL" sz="3200" b="1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ú</a:t>
            </a: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squeda de justicia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Sentido de comunidad</a:t>
            </a:r>
          </a:p>
          <a:p>
            <a:pPr marL="114300" marR="0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3988369" y="3708028"/>
            <a:ext cx="4606166" cy="140949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0950" tIns="30475" rIns="60950" bIns="304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1" i="0" u="none" strike="noStrike" cap="none">
              <a:solidFill>
                <a:srgbClr val="21596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0" y="5131"/>
            <a:ext cx="9144000" cy="763586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Source Sans Pro"/>
              <a:buNone/>
            </a:pPr>
            <a:r>
              <a:rPr lang="es-CL" sz="3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Fundamentos Del Sistema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813191" y="5274146"/>
            <a:ext cx="7807225" cy="9541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4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(Soares, 2004; Himmel, Maltes, y Majluf,1984; Vélez, Schiefelbein y Valenzuela, 1994; Slavin, 1996; Arancibia y Álvarez; 1994; Arancibia 1996, Román y Cardemil, 2001; LLECE_UNESCO, 2002; Kaplan y Owings, 2002; Anderson 2004;Murillo, 2006, 2007; Killen, 2006; Román, 2008a- 2008b; Little, Goe y Bell, 2009; Orlich et al., 2010; Murillo, Martínez y Hernández, 2011, Román, 2011)</a:t>
            </a:r>
          </a:p>
        </p:txBody>
      </p:sp>
      <p:grpSp>
        <p:nvGrpSpPr>
          <p:cNvPr id="227" name="Shape 227"/>
          <p:cNvGrpSpPr/>
          <p:nvPr/>
        </p:nvGrpSpPr>
        <p:grpSpPr>
          <a:xfrm>
            <a:off x="550672" y="1159059"/>
            <a:ext cx="3273183" cy="3911705"/>
            <a:chOff x="0" y="2862640"/>
            <a:chExt cx="2962655" cy="1180570"/>
          </a:xfrm>
        </p:grpSpPr>
        <p:sp>
          <p:nvSpPr>
            <p:cNvPr id="228" name="Shape 228"/>
            <p:cNvSpPr/>
            <p:nvPr/>
          </p:nvSpPr>
          <p:spPr>
            <a:xfrm>
              <a:off x="0" y="2862640"/>
              <a:ext cx="2962655" cy="1180570"/>
            </a:xfrm>
            <a:prstGeom prst="roundRect">
              <a:avLst>
                <a:gd name="adj" fmla="val 16667"/>
              </a:avLst>
            </a:prstGeom>
            <a:solidFill>
              <a:srgbClr val="21596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Shape 229"/>
            <p:cNvSpPr/>
            <p:nvPr/>
          </p:nvSpPr>
          <p:spPr>
            <a:xfrm>
              <a:off x="0" y="2862640"/>
              <a:ext cx="2962655" cy="1180570"/>
            </a:xfrm>
            <a:prstGeom prst="rect">
              <a:avLst/>
            </a:prstGeom>
            <a:solidFill>
              <a:srgbClr val="215968"/>
            </a:solidFill>
            <a:ln>
              <a:noFill/>
            </a:ln>
          </p:spPr>
          <p:txBody>
            <a:bodyPr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es-CL" sz="32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Escuelas Efectivas y Factores Asociados: explican diferencias de rendimiento en contextos comparables</a:t>
              </a:r>
            </a:p>
          </p:txBody>
        </p:sp>
      </p:grpSp>
      <p:sp>
        <p:nvSpPr>
          <p:cNvPr id="230" name="Shape 230"/>
          <p:cNvSpPr/>
          <p:nvPr/>
        </p:nvSpPr>
        <p:spPr>
          <a:xfrm>
            <a:off x="4056071" y="447589"/>
            <a:ext cx="4572000" cy="50783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Escuela </a:t>
            </a:r>
            <a:r>
              <a:rPr lang="es-CL" sz="1800" b="1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puede hacer la diferencia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Factores intra Aula: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Conocimientos, actitudes y subjetividad de los docentes;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formación y práctica pedagógica;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pertinencia y relevancia de contenidos curriculares implementados;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utilización del tiempo;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preparación y organización de la enseñanza; motivación y actitud de los estudiantes;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clima en que ocurra la enseñanza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1" i="0" u="none" strike="noStrike" cap="none">
              <a:solidFill>
                <a:srgbClr val="21596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Clima Institucional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Participación e implicación de los  padres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Acceso  y disponibilidad  de recursos  e infraestructura- Administración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18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Existencia de redes de colaboración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1" i="0" u="none" strike="noStrike" cap="none">
              <a:solidFill>
                <a:srgbClr val="2159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457200" y="889000"/>
            <a:ext cx="8229600" cy="52371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457200" y="798947"/>
            <a:ext cx="2998495" cy="1687820"/>
          </a:xfrm>
          <a:prstGeom prst="rect">
            <a:avLst/>
          </a:prstGeom>
          <a:solidFill>
            <a:srgbClr val="205867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Liderazgo Educativo factor clave del cambio y mejora</a:t>
            </a:r>
          </a:p>
        </p:txBody>
      </p:sp>
      <p:sp>
        <p:nvSpPr>
          <p:cNvPr id="237" name="Shape 237"/>
          <p:cNvSpPr/>
          <p:nvPr/>
        </p:nvSpPr>
        <p:spPr>
          <a:xfrm>
            <a:off x="3835969" y="1121746"/>
            <a:ext cx="4850831" cy="150356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0950" tIns="30475" rIns="60950" bIns="304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Desarrollo modelo de competencias directivas ignacianas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3200" b="1" dirty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Promoción liderazgo pedagógico y distributivo</a:t>
            </a:r>
          </a:p>
          <a:p>
            <a:pPr marL="114300" marR="0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457200" y="3338820"/>
            <a:ext cx="2998495" cy="25909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Sistemas de Calidad  contribuyen a mejores resultados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Shape 239"/>
          <p:cNvSpPr/>
          <p:nvPr/>
        </p:nvSpPr>
        <p:spPr>
          <a:xfrm>
            <a:off x="3988368" y="3664053"/>
            <a:ext cx="4698431" cy="179463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0950" tIns="30475" rIns="60950" bIns="304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La calidad se construye desde la </a:t>
            </a:r>
            <a:r>
              <a:rPr lang="es-CL" sz="3200" b="1" i="0" u="none" strike="noStrike" cap="none" dirty="0" smtClean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escuela</a:t>
            </a:r>
            <a:endParaRPr sz="3200" b="1" i="0" u="none" strike="noStrike" cap="none" dirty="0">
              <a:solidFill>
                <a:srgbClr val="21596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Especificidad de procesos </a:t>
            </a:r>
            <a:r>
              <a:rPr lang="es-CL" sz="3200" b="1" i="0" u="none" strike="noStrike" cap="none" dirty="0" smtClean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educativos</a:t>
            </a:r>
            <a:endParaRPr sz="3200" b="1" i="0" u="none" strike="noStrike" cap="none" dirty="0">
              <a:solidFill>
                <a:srgbClr val="21596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5968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Mantención en el tiempo</a:t>
            </a:r>
          </a:p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304800" y="360218"/>
            <a:ext cx="8506691" cy="5375563"/>
          </a:xfrm>
        </p:spPr>
        <p:txBody>
          <a:bodyPr>
            <a:normAutofit/>
          </a:bodyPr>
          <a:lstStyle/>
          <a:p>
            <a:r>
              <a:rPr lang="es-ES" dirty="0" smtClean="0"/>
              <a:t>Sistema pensado, </a:t>
            </a:r>
            <a:r>
              <a:rPr lang="es-ES" dirty="0" err="1" smtClean="0"/>
              <a:t>desenhado</a:t>
            </a:r>
            <a:r>
              <a:rPr lang="es-ES" dirty="0" smtClean="0"/>
              <a:t> </a:t>
            </a:r>
            <a:r>
              <a:rPr lang="es-ES" dirty="0"/>
              <a:t>e</a:t>
            </a:r>
            <a:r>
              <a:rPr lang="es-ES" dirty="0" smtClean="0"/>
              <a:t> validado para </a:t>
            </a:r>
            <a:r>
              <a:rPr lang="es-ES" dirty="0" err="1" smtClean="0"/>
              <a:t>instituições</a:t>
            </a:r>
            <a:r>
              <a:rPr lang="es-ES" dirty="0" smtClean="0"/>
              <a:t> educativas: a partir das e para </a:t>
            </a:r>
            <a:r>
              <a:rPr lang="es-ES" dirty="0" err="1" smtClean="0"/>
              <a:t>instituições</a:t>
            </a:r>
            <a:r>
              <a:rPr lang="es-ES" dirty="0" smtClean="0"/>
              <a:t> </a:t>
            </a:r>
            <a:r>
              <a:rPr lang="es-ES" dirty="0" err="1" smtClean="0"/>
              <a:t>inacianas</a:t>
            </a:r>
            <a:r>
              <a:rPr lang="es-ES" dirty="0" smtClean="0"/>
              <a:t>. </a:t>
            </a:r>
          </a:p>
          <a:p>
            <a:endParaRPr lang="es-ES" dirty="0" smtClean="0"/>
          </a:p>
          <a:p>
            <a:r>
              <a:rPr lang="es-ES" dirty="0" err="1" smtClean="0"/>
              <a:t>Seu</a:t>
            </a:r>
            <a:r>
              <a:rPr lang="es-ES" dirty="0" smtClean="0"/>
              <a:t> objetivo final é colocar </a:t>
            </a:r>
            <a:r>
              <a:rPr lang="es-ES" dirty="0" err="1" smtClean="0"/>
              <a:t>à</a:t>
            </a:r>
            <a:r>
              <a:rPr lang="es-ES" dirty="0" smtClean="0"/>
              <a:t> </a:t>
            </a:r>
            <a:r>
              <a:rPr lang="es-ES" dirty="0" err="1" smtClean="0"/>
              <a:t>disposição</a:t>
            </a:r>
            <a:r>
              <a:rPr lang="es-ES" dirty="0" smtClean="0"/>
              <a:t> das comunidades educativas </a:t>
            </a:r>
            <a:r>
              <a:rPr lang="es-ES" dirty="0" err="1" smtClean="0"/>
              <a:t>ferramentas</a:t>
            </a:r>
            <a:r>
              <a:rPr lang="es-ES" dirty="0" smtClean="0"/>
              <a:t> e recursos que </a:t>
            </a:r>
            <a:r>
              <a:rPr lang="es-ES" dirty="0" err="1" smtClean="0"/>
              <a:t>permitam</a:t>
            </a:r>
            <a:r>
              <a:rPr lang="es-ES" dirty="0" smtClean="0"/>
              <a:t> </a:t>
            </a:r>
            <a:r>
              <a:rPr lang="es-ES" dirty="0" err="1" smtClean="0"/>
              <a:t>melhorar</a:t>
            </a:r>
            <a:r>
              <a:rPr lang="es-ES" dirty="0" smtClean="0"/>
              <a:t> a </a:t>
            </a:r>
            <a:r>
              <a:rPr lang="es-ES" dirty="0" err="1" smtClean="0"/>
              <a:t>gestão</a:t>
            </a:r>
            <a:r>
              <a:rPr lang="es-ES" dirty="0" smtClean="0"/>
              <a:t>, </a:t>
            </a:r>
            <a:r>
              <a:rPr lang="es-ES" dirty="0" err="1" smtClean="0"/>
              <a:t>com</a:t>
            </a:r>
            <a:r>
              <a:rPr lang="es-ES" dirty="0" smtClean="0"/>
              <a:t> foco na </a:t>
            </a:r>
            <a:r>
              <a:rPr lang="es-ES" dirty="0" err="1" smtClean="0"/>
              <a:t>aprendizagem</a:t>
            </a:r>
            <a:r>
              <a:rPr lang="es-ES" dirty="0" smtClean="0"/>
              <a:t> integral de todos os </a:t>
            </a:r>
            <a:r>
              <a:rPr lang="es-ES" dirty="0" err="1" smtClean="0"/>
              <a:t>estudantes</a:t>
            </a:r>
            <a:r>
              <a:rPr lang="es-ES" dirty="0" smtClean="0"/>
              <a:t>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656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6982" y="150124"/>
            <a:ext cx="8797635" cy="5918167"/>
          </a:xfrm>
          <a:ln>
            <a:solidFill>
              <a:schemeClr val="accent5">
                <a:lumMod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§"/>
            </a:pPr>
            <a:r>
              <a:rPr lang="es-ES" dirty="0" err="1" smtClean="0"/>
              <a:t>Participação</a:t>
            </a:r>
            <a:r>
              <a:rPr lang="es-ES" dirty="0" smtClean="0"/>
              <a:t> de todos os atores da </a:t>
            </a:r>
            <a:r>
              <a:rPr lang="es-ES" dirty="0" err="1" smtClean="0"/>
              <a:t>comunidade</a:t>
            </a:r>
            <a:r>
              <a:rPr lang="es-ES" dirty="0" smtClean="0"/>
              <a:t> educativa.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§"/>
            </a:pPr>
            <a:endParaRPr lang="es-E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§"/>
            </a:pPr>
            <a:r>
              <a:rPr lang="es-ES" dirty="0" smtClean="0"/>
              <a:t>Aplica-se a partir da </a:t>
            </a:r>
            <a:r>
              <a:rPr lang="es-ES" dirty="0" err="1" smtClean="0"/>
              <a:t>formação</a:t>
            </a:r>
            <a:r>
              <a:rPr lang="es-ES" dirty="0" smtClean="0"/>
              <a:t> de equipes de </a:t>
            </a:r>
            <a:r>
              <a:rPr lang="es-ES" dirty="0" err="1" smtClean="0"/>
              <a:t>trabalho</a:t>
            </a:r>
            <a:r>
              <a:rPr lang="es-ES" dirty="0" smtClean="0"/>
              <a:t>.</a:t>
            </a:r>
          </a:p>
          <a:p>
            <a:pPr marL="901700" indent="-457200" algn="just">
              <a:buClr>
                <a:schemeClr val="accent2">
                  <a:lumMod val="50000"/>
                </a:schemeClr>
              </a:buClr>
              <a:buFontTx/>
              <a:buChar char="•"/>
            </a:pPr>
            <a:r>
              <a:rPr lang="es-ES" b="1" dirty="0" err="1" smtClean="0">
                <a:solidFill>
                  <a:schemeClr val="accent4"/>
                </a:solidFill>
              </a:rPr>
              <a:t>sucesso</a:t>
            </a:r>
            <a:r>
              <a:rPr lang="es-ES" b="1" dirty="0" smtClean="0">
                <a:solidFill>
                  <a:schemeClr val="accent4"/>
                </a:solidFill>
              </a:rPr>
              <a:t> da </a:t>
            </a:r>
            <a:r>
              <a:rPr lang="es-ES" b="1" dirty="0" err="1" smtClean="0">
                <a:solidFill>
                  <a:schemeClr val="accent4"/>
                </a:solidFill>
              </a:rPr>
              <a:t>qualidade</a:t>
            </a:r>
            <a:r>
              <a:rPr lang="es-ES" b="1" dirty="0" smtClean="0">
                <a:solidFill>
                  <a:schemeClr val="accent4"/>
                </a:solidFill>
              </a:rPr>
              <a:t> depende do </a:t>
            </a:r>
            <a:r>
              <a:rPr lang="es-ES" b="1" dirty="0" err="1" smtClean="0">
                <a:solidFill>
                  <a:schemeClr val="accent4"/>
                </a:solidFill>
              </a:rPr>
              <a:t>compromisso</a:t>
            </a:r>
            <a:r>
              <a:rPr lang="es-ES" b="1" dirty="0" smtClean="0">
                <a:solidFill>
                  <a:schemeClr val="accent4"/>
                </a:solidFill>
              </a:rPr>
              <a:t> de todos  e </a:t>
            </a:r>
            <a:r>
              <a:rPr lang="es-ES" b="1" dirty="0" err="1" smtClean="0">
                <a:solidFill>
                  <a:schemeClr val="accent4"/>
                </a:solidFill>
              </a:rPr>
              <a:t>sua</a:t>
            </a:r>
            <a:r>
              <a:rPr lang="es-ES" b="1" dirty="0" smtClean="0">
                <a:solidFill>
                  <a:schemeClr val="accent4"/>
                </a:solidFill>
              </a:rPr>
              <a:t> </a:t>
            </a:r>
            <a:r>
              <a:rPr lang="es-ES" b="1" dirty="0" err="1" smtClean="0">
                <a:solidFill>
                  <a:schemeClr val="accent4"/>
                </a:solidFill>
              </a:rPr>
              <a:t>construção</a:t>
            </a:r>
            <a:r>
              <a:rPr lang="es-ES" b="1" dirty="0" smtClean="0">
                <a:solidFill>
                  <a:schemeClr val="accent4"/>
                </a:solidFill>
              </a:rPr>
              <a:t> está </a:t>
            </a:r>
            <a:r>
              <a:rPr lang="es-ES" b="1" dirty="0" err="1" smtClean="0">
                <a:solidFill>
                  <a:schemeClr val="accent4"/>
                </a:solidFill>
              </a:rPr>
              <a:t>diretamente</a:t>
            </a:r>
            <a:r>
              <a:rPr lang="es-ES" b="1" dirty="0" smtClean="0">
                <a:solidFill>
                  <a:schemeClr val="accent4"/>
                </a:solidFill>
              </a:rPr>
              <a:t> ligada a todos os aspectos e </a:t>
            </a:r>
            <a:r>
              <a:rPr lang="es-ES" b="1" dirty="0" err="1" smtClean="0">
                <a:solidFill>
                  <a:schemeClr val="accent4"/>
                </a:solidFill>
              </a:rPr>
              <a:t>dimensões</a:t>
            </a:r>
            <a:r>
              <a:rPr lang="es-ES" b="1" dirty="0" smtClean="0">
                <a:solidFill>
                  <a:schemeClr val="accent4"/>
                </a:solidFill>
              </a:rPr>
              <a:t> do centro de </a:t>
            </a:r>
            <a:r>
              <a:rPr lang="es-ES" b="1" dirty="0" err="1" smtClean="0">
                <a:solidFill>
                  <a:schemeClr val="accent4"/>
                </a:solidFill>
              </a:rPr>
              <a:t>Educação</a:t>
            </a:r>
            <a:r>
              <a:rPr lang="es-ES" b="1" dirty="0" smtClean="0">
                <a:solidFill>
                  <a:schemeClr val="accent4"/>
                </a:solidFill>
              </a:rPr>
              <a:t>.</a:t>
            </a:r>
          </a:p>
          <a:p>
            <a:pPr marL="901700" indent="-457200" algn="just">
              <a:buClr>
                <a:schemeClr val="accent2">
                  <a:lumMod val="50000"/>
                </a:schemeClr>
              </a:buClr>
              <a:buFontTx/>
              <a:buChar char="•"/>
            </a:pPr>
            <a:endParaRPr lang="es-ES" dirty="0" smtClean="0">
              <a:solidFill>
                <a:schemeClr val="accent4"/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§"/>
            </a:pPr>
            <a:r>
              <a:rPr lang="es-ES" dirty="0" smtClean="0"/>
              <a:t>A </a:t>
            </a:r>
            <a:r>
              <a:rPr lang="es-ES" dirty="0" err="1" smtClean="0"/>
              <a:t>avaliação</a:t>
            </a:r>
            <a:r>
              <a:rPr lang="es-ES" dirty="0" smtClean="0"/>
              <a:t> </a:t>
            </a:r>
            <a:r>
              <a:rPr lang="es-ES" dirty="0" err="1" smtClean="0"/>
              <a:t>não</a:t>
            </a:r>
            <a:r>
              <a:rPr lang="es-ES" dirty="0" smtClean="0"/>
              <a:t> é </a:t>
            </a:r>
            <a:r>
              <a:rPr lang="es-ES" dirty="0" err="1" smtClean="0"/>
              <a:t>um</a:t>
            </a:r>
            <a:r>
              <a:rPr lang="es-ES" dirty="0" smtClean="0"/>
              <a:t> </a:t>
            </a:r>
            <a:r>
              <a:rPr lang="es-ES" dirty="0" err="1" smtClean="0"/>
              <a:t>fim</a:t>
            </a:r>
            <a:r>
              <a:rPr lang="es-ES" dirty="0" smtClean="0"/>
              <a:t> </a:t>
            </a:r>
            <a:r>
              <a:rPr lang="es-ES" dirty="0" err="1" smtClean="0"/>
              <a:t>em</a:t>
            </a:r>
            <a:r>
              <a:rPr lang="es-ES" dirty="0" smtClean="0"/>
              <a:t> si </a:t>
            </a:r>
            <a:r>
              <a:rPr lang="es-ES" dirty="0" err="1" smtClean="0"/>
              <a:t>mesma</a:t>
            </a:r>
            <a:r>
              <a:rPr lang="es-ES" dirty="0" smtClean="0"/>
              <a:t>, </a:t>
            </a:r>
            <a:r>
              <a:rPr lang="es-ES" dirty="0" err="1" smtClean="0"/>
              <a:t>somente</a:t>
            </a:r>
            <a:r>
              <a:rPr lang="es-ES" dirty="0" smtClean="0"/>
              <a:t> </a:t>
            </a:r>
            <a:r>
              <a:rPr lang="es-ES" dirty="0" err="1" smtClean="0"/>
              <a:t>tem</a:t>
            </a:r>
            <a:r>
              <a:rPr lang="es-ES" dirty="0" smtClean="0"/>
              <a:t> sentido se o objetivo </a:t>
            </a:r>
            <a:r>
              <a:rPr lang="es-ES" dirty="0" err="1" smtClean="0"/>
              <a:t>for</a:t>
            </a:r>
            <a:r>
              <a:rPr lang="es-ES" dirty="0" smtClean="0"/>
              <a:t> a </a:t>
            </a:r>
            <a:r>
              <a:rPr lang="es-ES" dirty="0" err="1" smtClean="0"/>
              <a:t>melhora</a:t>
            </a:r>
            <a:r>
              <a:rPr lang="es-ES" dirty="0" smtClean="0"/>
              <a:t>.</a:t>
            </a:r>
          </a:p>
          <a:p>
            <a:endParaRPr lang="es-ES" sz="2000" dirty="0" smtClean="0"/>
          </a:p>
          <a:p>
            <a:pPr>
              <a:buNone/>
            </a:pPr>
            <a:r>
              <a:rPr lang="es-ES" sz="2000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789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CICLO CONTÍNUO DE AVALIAÇÃO E REFLEXÃO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/>
          </p:nvPr>
        </p:nvGraphicFramePr>
        <p:xfrm>
          <a:off x="302079" y="1553936"/>
          <a:ext cx="8743949" cy="4860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tângulo 7"/>
          <p:cNvSpPr/>
          <p:nvPr/>
        </p:nvSpPr>
        <p:spPr>
          <a:xfrm>
            <a:off x="7543800" y="1270908"/>
            <a:ext cx="772886" cy="2830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157122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Content Placeholder 3" descr="Infografia versão final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8" b="2177"/>
          <a:stretch/>
        </p:blipFill>
        <p:spPr bwMode="auto">
          <a:xfrm>
            <a:off x="176213" y="52251"/>
            <a:ext cx="8853487" cy="6531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36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pPr marL="0" indent="0">
              <a:buNone/>
            </a:pP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r>
              <a:rPr lang="es-CL" dirty="0" smtClean="0"/>
              <a:t>A aprendizagem integral dos estudantes </a:t>
            </a:r>
            <a:r>
              <a:rPr lang="es-ES" dirty="0" smtClean="0"/>
              <a:t>é o foco central do Sistema de </a:t>
            </a:r>
            <a:r>
              <a:rPr lang="es-ES" dirty="0" err="1" smtClean="0"/>
              <a:t>Qualidade</a:t>
            </a:r>
            <a:r>
              <a:rPr lang="es-ES" dirty="0" smtClean="0"/>
              <a:t> da </a:t>
            </a:r>
            <a:r>
              <a:rPr lang="es-ES" dirty="0" err="1" smtClean="0"/>
              <a:t>Gestão</a:t>
            </a:r>
            <a:r>
              <a:rPr lang="es-ES" dirty="0" smtClean="0"/>
              <a:t> Escolar e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operacionalização</a:t>
            </a:r>
            <a:r>
              <a:rPr lang="es-ES" dirty="0" smtClean="0"/>
              <a:t> reflete-se </a:t>
            </a:r>
            <a:r>
              <a:rPr lang="es-ES" dirty="0" err="1" smtClean="0"/>
              <a:t>em</a:t>
            </a:r>
            <a:r>
              <a:rPr lang="es-ES" dirty="0" smtClean="0"/>
              <a:t> todas as etapas do Sistema.</a:t>
            </a:r>
            <a:endParaRPr lang="es-CL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150" y="1524000"/>
            <a:ext cx="16637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>
              <a:buNone/>
            </a:pPr>
            <a:endParaRPr lang="es-C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 indent="0">
              <a:buNone/>
            </a:pPr>
            <a:r>
              <a:rPr lang="es-CL" b="1" dirty="0" smtClean="0">
                <a:solidFill>
                  <a:schemeClr val="accent5">
                    <a:lumMod val="50000"/>
                  </a:schemeClr>
                </a:solidFill>
              </a:rPr>
              <a:t>¿Qué </a:t>
            </a:r>
            <a:r>
              <a:rPr lang="es-CL" b="1" dirty="0">
                <a:solidFill>
                  <a:schemeClr val="accent5">
                    <a:lumMod val="50000"/>
                  </a:schemeClr>
                </a:solidFill>
              </a:rPr>
              <a:t>aprenden sus estudiantes en las áreas del curriculum que definen aprendizaje integral? </a:t>
            </a:r>
            <a:r>
              <a:rPr lang="es-CL" b="1" dirty="0" smtClean="0">
                <a:solidFill>
                  <a:schemeClr val="accent5">
                    <a:lumMod val="50000"/>
                  </a:schemeClr>
                </a:solidFill>
              </a:rPr>
              <a:t>….</a:t>
            </a:r>
          </a:p>
          <a:p>
            <a:pPr lvl="0" indent="0">
              <a:buNone/>
            </a:pPr>
            <a:endParaRPr lang="es-C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 indent="0">
              <a:buNone/>
            </a:pPr>
            <a:r>
              <a:rPr lang="es-CL" b="1" dirty="0" smtClean="0">
                <a:solidFill>
                  <a:schemeClr val="accent5">
                    <a:lumMod val="50000"/>
                  </a:schemeClr>
                </a:solidFill>
              </a:rPr>
              <a:t>¿Cómo </a:t>
            </a:r>
            <a:r>
              <a:rPr lang="es-CL" b="1" dirty="0">
                <a:solidFill>
                  <a:schemeClr val="accent5">
                    <a:lumMod val="50000"/>
                  </a:schemeClr>
                </a:solidFill>
              </a:rPr>
              <a:t>lo saben?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105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0" y="-63205"/>
            <a:ext cx="9143999" cy="11059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L" sz="32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Foco en el aprendizaje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0" y="1042740"/>
            <a:ext cx="8922327" cy="58152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0">
              <a:buNone/>
            </a:pPr>
            <a:r>
              <a:rPr lang="es-ES" dirty="0" smtClean="0"/>
              <a:t>“É</a:t>
            </a:r>
            <a:r>
              <a:rPr lang="es-ES_tradnl" dirty="0" smtClean="0"/>
              <a:t> </a:t>
            </a:r>
            <a:r>
              <a:rPr lang="es-ES_tradnl" dirty="0" err="1"/>
              <a:t>condição</a:t>
            </a:r>
            <a:r>
              <a:rPr lang="es-ES_tradnl" dirty="0"/>
              <a:t> primordial de </a:t>
            </a:r>
            <a:r>
              <a:rPr lang="es-ES_tradnl" dirty="0" err="1"/>
              <a:t>qualidade</a:t>
            </a:r>
            <a:r>
              <a:rPr lang="es-ES_tradnl" dirty="0"/>
              <a:t>, que o centro </a:t>
            </a:r>
            <a:r>
              <a:rPr lang="es-ES_tradnl" dirty="0" err="1"/>
              <a:t>tenha</a:t>
            </a:r>
            <a:r>
              <a:rPr lang="es-ES_tradnl" dirty="0"/>
              <a:t> </a:t>
            </a:r>
            <a:r>
              <a:rPr lang="es-ES_tradnl" dirty="0" err="1"/>
              <a:t>uma</a:t>
            </a:r>
            <a:r>
              <a:rPr lang="es-ES_tradnl" dirty="0"/>
              <a:t> </a:t>
            </a:r>
            <a:r>
              <a:rPr lang="es-ES_tradnl" dirty="0" err="1"/>
              <a:t>definição</a:t>
            </a:r>
            <a:r>
              <a:rPr lang="es-ES_tradnl" dirty="0"/>
              <a:t> clara das </a:t>
            </a:r>
            <a:r>
              <a:rPr lang="es-ES_tradnl" dirty="0" err="1"/>
              <a:t>aprendizagens</a:t>
            </a:r>
            <a:r>
              <a:rPr lang="es-ES_tradnl" dirty="0"/>
              <a:t> que espera </a:t>
            </a:r>
            <a:r>
              <a:rPr lang="es-ES_tradnl" dirty="0" smtClean="0"/>
              <a:t>conseguir e </a:t>
            </a:r>
            <a:r>
              <a:rPr lang="es-ES_tradnl" dirty="0"/>
              <a:t>que </a:t>
            </a:r>
            <a:r>
              <a:rPr lang="es-ES_tradnl" dirty="0" err="1"/>
              <a:t>sejam</a:t>
            </a:r>
            <a:r>
              <a:rPr lang="es-ES_tradnl" dirty="0"/>
              <a:t> </a:t>
            </a:r>
            <a:r>
              <a:rPr lang="es-ES_tradnl" dirty="0" err="1"/>
              <a:t>alcançadas</a:t>
            </a:r>
            <a:r>
              <a:rPr lang="es-ES_tradnl" dirty="0"/>
              <a:t> por </a:t>
            </a:r>
            <a:r>
              <a:rPr lang="es-ES_tradnl" dirty="0" err="1"/>
              <a:t>seus</a:t>
            </a:r>
            <a:r>
              <a:rPr lang="es-ES_tradnl" dirty="0"/>
              <a:t> </a:t>
            </a:r>
            <a:r>
              <a:rPr lang="es-ES_tradnl" dirty="0" err="1"/>
              <a:t>estudantes</a:t>
            </a:r>
            <a:r>
              <a:rPr lang="es-ES_tradnl" dirty="0"/>
              <a:t>, </a:t>
            </a:r>
            <a:r>
              <a:rPr lang="es-ES_tradnl" dirty="0" err="1"/>
              <a:t>ao</a:t>
            </a:r>
            <a:r>
              <a:rPr lang="es-ES_tradnl" dirty="0"/>
              <a:t> longo de </a:t>
            </a:r>
            <a:r>
              <a:rPr lang="es-ES_tradnl" dirty="0" err="1"/>
              <a:t>sua</a:t>
            </a:r>
            <a:r>
              <a:rPr lang="es-ES_tradnl" dirty="0"/>
              <a:t> </a:t>
            </a:r>
            <a:r>
              <a:rPr lang="es-ES_tradnl" dirty="0" err="1"/>
              <a:t>trajetória</a:t>
            </a:r>
            <a:r>
              <a:rPr lang="es-ES_tradnl" dirty="0"/>
              <a:t> </a:t>
            </a:r>
            <a:r>
              <a:rPr lang="es-ES_tradnl" dirty="0" smtClean="0"/>
              <a:t>escolar”</a:t>
            </a:r>
            <a:endParaRPr lang="es-ES_tradnl" dirty="0"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ct val="25000"/>
              <a:buFont typeface="Arial"/>
              <a:buNone/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	a )Académica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ct val="25000"/>
              <a:buFont typeface="Arial"/>
              <a:buNone/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	b) Socio-emocional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ct val="25000"/>
              <a:buFont typeface="Arial"/>
              <a:buNone/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	c) Espiritual 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religioso</a:t>
            </a:r>
            <a:endParaRPr b="0" i="0" u="none" strike="noStrike" cap="none" dirty="0">
              <a:solidFill>
                <a:schemeClr val="dk1"/>
              </a:solidFill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ct val="25000"/>
              <a:buFont typeface="Arial"/>
              <a:buNone/>
            </a:pPr>
            <a:r>
              <a:rPr lang="es-ES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Guía autoevaluación SCGE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Pastoral Ignaciana- educativa escolar y latinoamericana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307123"/>
            <a:ext cx="8229600" cy="4788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720" dirty="0">
              <a:solidFill>
                <a:srgbClr val="205867"/>
              </a:solidFill>
              <a:highlight>
                <a:srgbClr val="FFFFFF"/>
              </a:highlight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1" i="0" u="none" strike="noStrike" cap="none" dirty="0">
                <a:solidFill>
                  <a:srgbClr val="205867"/>
                </a:solidFill>
                <a:highlight>
                  <a:srgbClr val="FFFFFF"/>
                </a:highlight>
                <a:sym typeface="Calibri"/>
              </a:rPr>
              <a:t>“</a:t>
            </a:r>
            <a:r>
              <a:rPr lang="es-CL" b="1" i="0" u="none" strike="noStrike" cap="none" dirty="0" smtClean="0">
                <a:solidFill>
                  <a:srgbClr val="205867"/>
                </a:solidFill>
                <a:highlight>
                  <a:srgbClr val="FFFFFF"/>
                </a:highlight>
                <a:sym typeface="Calibri"/>
              </a:rPr>
              <a:t>Esta </a:t>
            </a:r>
            <a:r>
              <a:rPr lang="es-CL" b="1" i="0" u="none" strike="noStrike" cap="none" dirty="0">
                <a:solidFill>
                  <a:srgbClr val="205867"/>
                </a:solidFill>
                <a:highlight>
                  <a:srgbClr val="FFFFFF"/>
                </a:highlight>
                <a:sym typeface="Calibri"/>
              </a:rPr>
              <a:t>está definida por la correlación de tres categorías: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b="1" i="0" u="none" strike="noStrike" cap="none" dirty="0">
              <a:solidFill>
                <a:srgbClr val="205867"/>
              </a:solidFill>
              <a:highlight>
                <a:srgbClr val="FFFFFF"/>
              </a:highlight>
              <a:sym typeface="Calibri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205867"/>
              </a:buClr>
              <a:buSzPct val="101486"/>
              <a:buFont typeface="Arial"/>
              <a:buAutoNum type="arabicPeriod"/>
            </a:pPr>
            <a:r>
              <a:rPr lang="es-CL" b="1" i="0" u="none" strike="noStrike" cap="none" dirty="0">
                <a:solidFill>
                  <a:srgbClr val="205867"/>
                </a:solidFill>
                <a:highlight>
                  <a:srgbClr val="FFFFFF"/>
                </a:highlight>
                <a:sym typeface="Calibri"/>
              </a:rPr>
              <a:t>Pastoral Ignaciana</a:t>
            </a:r>
          </a:p>
          <a:p>
            <a:pPr marL="514350" marR="0" lvl="0" indent="-51435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+mj-lt"/>
              <a:buAutoNum type="arabicPeriod"/>
            </a:pPr>
            <a:endParaRPr b="0" i="0" u="none" strike="noStrike" cap="none" dirty="0">
              <a:solidFill>
                <a:srgbClr val="205867"/>
              </a:solidFill>
              <a:highlight>
                <a:srgbClr val="FFFFFF"/>
              </a:highlight>
              <a:sym typeface="Calibri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accent2"/>
              </a:buClr>
              <a:buSzPct val="101486"/>
              <a:buFont typeface="Arial"/>
              <a:buAutoNum type="arabicPeriod"/>
            </a:pPr>
            <a:r>
              <a:rPr lang="es-CL" b="1" i="0" u="none" strike="noStrike" cap="none" dirty="0">
                <a:solidFill>
                  <a:schemeClr val="accent2"/>
                </a:solidFill>
                <a:highlight>
                  <a:srgbClr val="FFFFFF"/>
                </a:highlight>
                <a:sym typeface="Calibri"/>
              </a:rPr>
              <a:t>Educativa escolar</a:t>
            </a:r>
            <a:r>
              <a:rPr lang="es-CL" b="0" i="0" u="none" strike="noStrike" cap="none" dirty="0">
                <a:solidFill>
                  <a:schemeClr val="accent2"/>
                </a:solidFill>
                <a:highlight>
                  <a:srgbClr val="FFFFFF"/>
                </a:highlight>
                <a:sym typeface="Calibri"/>
              </a:rPr>
              <a:t> y</a:t>
            </a:r>
          </a:p>
          <a:p>
            <a:pPr marL="514350" marR="0" lvl="0" indent="-51435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+mj-lt"/>
              <a:buAutoNum type="arabicPeriod"/>
            </a:pPr>
            <a:endParaRPr b="0" i="0" u="none" strike="noStrike" cap="none" dirty="0">
              <a:solidFill>
                <a:srgbClr val="205867"/>
              </a:solidFill>
              <a:highlight>
                <a:srgbClr val="FFFFFF"/>
              </a:highlight>
              <a:sym typeface="Calibri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205867"/>
              </a:buClr>
              <a:buSzPct val="101486"/>
              <a:buFont typeface="Arial"/>
              <a:buAutoNum type="arabicPeriod"/>
            </a:pPr>
            <a:r>
              <a:rPr lang="es-CL" b="1" i="0" u="none" strike="noStrike" cap="none" dirty="0" smtClean="0">
                <a:solidFill>
                  <a:srgbClr val="205867"/>
                </a:solidFill>
                <a:highlight>
                  <a:srgbClr val="FFFFFF"/>
                </a:highlight>
                <a:sym typeface="Calibri"/>
              </a:rPr>
              <a:t>Latinoamericana</a:t>
            </a:r>
            <a:r>
              <a:rPr lang="es-CL" sz="2720" b="1" i="0" u="none" strike="noStrike" cap="none" dirty="0" smtClean="0">
                <a:solidFill>
                  <a:srgbClr val="205867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”</a:t>
            </a:r>
            <a:endParaRPr lang="es-CL" sz="2720" b="1" i="0" u="none" strike="noStrike" cap="none" dirty="0">
              <a:solidFill>
                <a:srgbClr val="205867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+mj-lt"/>
              <a:buAutoNum type="arabicPeriod"/>
            </a:pPr>
            <a:endParaRPr sz="2720" b="0" i="0" u="none" strike="noStrike" cap="none" dirty="0">
              <a:solidFill>
                <a:schemeClr val="dk1"/>
              </a:solidFill>
              <a:highlight>
                <a:srgbClr val="20586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Shape 286" descr="C:\Documents and Settings\J.Carlos\Mis documentos\CEO-UAH\FLACSI\Presentaciones 2008\g_mapa_latinoamerica_ric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9785" y="955313"/>
            <a:ext cx="4475163" cy="507206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Shape 287"/>
          <p:cNvSpPr/>
          <p:nvPr/>
        </p:nvSpPr>
        <p:spPr>
          <a:xfrm>
            <a:off x="697831" y="1747499"/>
            <a:ext cx="2021492" cy="565830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GUATEMALA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Liceo Javier, Ciudad Guatemala</a:t>
            </a:r>
          </a:p>
        </p:txBody>
      </p:sp>
      <p:sp>
        <p:nvSpPr>
          <p:cNvPr id="288" name="Shape 288"/>
          <p:cNvSpPr/>
          <p:nvPr/>
        </p:nvSpPr>
        <p:spPr>
          <a:xfrm>
            <a:off x="5963394" y="4200855"/>
            <a:ext cx="1782267" cy="510844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URUGUAY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Isasa, Montevideo</a:t>
            </a:r>
          </a:p>
        </p:txBody>
      </p:sp>
      <p:sp>
        <p:nvSpPr>
          <p:cNvPr id="289" name="Shape 289"/>
          <p:cNvSpPr/>
          <p:nvPr/>
        </p:nvSpPr>
        <p:spPr>
          <a:xfrm>
            <a:off x="5404266" y="3504044"/>
            <a:ext cx="1926976" cy="506310"/>
          </a:xfrm>
          <a:prstGeom prst="roundRect">
            <a:avLst>
              <a:gd name="adj" fmla="val 26004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PARAGUAY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Cristo Rey, Asunción</a:t>
            </a:r>
          </a:p>
        </p:txBody>
      </p:sp>
      <p:sp>
        <p:nvSpPr>
          <p:cNvPr id="290" name="Shape 290"/>
          <p:cNvSpPr/>
          <p:nvPr/>
        </p:nvSpPr>
        <p:spPr>
          <a:xfrm>
            <a:off x="1597316" y="2526157"/>
            <a:ext cx="1935254" cy="498421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ECUADOR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U.E. Javier, Guayaquil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 Educativa Gonzaga, Quito</a:t>
            </a:r>
          </a:p>
        </p:txBody>
      </p:sp>
      <p:sp>
        <p:nvSpPr>
          <p:cNvPr id="291" name="Shape 291"/>
          <p:cNvSpPr/>
          <p:nvPr/>
        </p:nvSpPr>
        <p:spPr>
          <a:xfrm>
            <a:off x="2385177" y="4111387"/>
            <a:ext cx="1957190" cy="565830"/>
          </a:xfrm>
          <a:prstGeom prst="roundRect">
            <a:avLst>
              <a:gd name="adj" fmla="val 25141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San Mateo, Osorno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Escuela San Ignacio C.Tango</a:t>
            </a:r>
          </a:p>
        </p:txBody>
      </p:sp>
      <p:sp>
        <p:nvSpPr>
          <p:cNvPr id="292" name="Shape 292"/>
          <p:cNvSpPr/>
          <p:nvPr/>
        </p:nvSpPr>
        <p:spPr>
          <a:xfrm>
            <a:off x="4742124" y="4898349"/>
            <a:ext cx="1863900" cy="834900"/>
          </a:xfrm>
          <a:prstGeom prst="roundRect">
            <a:avLst>
              <a:gd name="adj" fmla="val 22265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 Narrow"/>
              <a:buNone/>
            </a:pPr>
            <a:endParaRPr sz="1050" b="1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 Narrow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RGENTINA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Inmaculada, Santa Fe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Llorens, Mendoza</a:t>
            </a:r>
          </a:p>
        </p:txBody>
      </p:sp>
      <p:sp>
        <p:nvSpPr>
          <p:cNvPr id="293" name="Shape 293"/>
          <p:cNvSpPr/>
          <p:nvPr/>
        </p:nvSpPr>
        <p:spPr>
          <a:xfrm>
            <a:off x="3110411" y="917413"/>
            <a:ext cx="1651419" cy="565830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MÉXICO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de Ciencias, Guadalajara   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0" y="-335"/>
            <a:ext cx="9144000" cy="8350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 dirty="0" smtClean="0">
                <a:solidFill>
                  <a:srgbClr val="FFFFFF"/>
                </a:solidFill>
              </a:rPr>
              <a:t>Colegios</a:t>
            </a:r>
            <a:r>
              <a:rPr lang="es-CL" sz="32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CL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Shape 299" descr="C:\Documents and Settings\J.Carlos\Mis documentos\CEO-UAH\FLACSI\Presentaciones 2008\g_mapa_latinoamerica_ric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4786" y="955313"/>
            <a:ext cx="4475163" cy="5072061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/>
          <p:nvPr/>
        </p:nvSpPr>
        <p:spPr>
          <a:xfrm>
            <a:off x="4773762" y="3491344"/>
            <a:ext cx="1509152" cy="506310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PARAGUAY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Javier, Asunción</a:t>
            </a:r>
          </a:p>
        </p:txBody>
      </p:sp>
      <p:sp>
        <p:nvSpPr>
          <p:cNvPr id="301" name="Shape 301"/>
          <p:cNvSpPr/>
          <p:nvPr/>
        </p:nvSpPr>
        <p:spPr>
          <a:xfrm>
            <a:off x="1093732" y="2605125"/>
            <a:ext cx="1935254" cy="610743"/>
          </a:xfrm>
          <a:prstGeom prst="roundRect">
            <a:avLst>
              <a:gd name="adj" fmla="val 14418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ECUADOR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U.E San Gabriel, Quito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Shape 302"/>
          <p:cNvSpPr/>
          <p:nvPr/>
        </p:nvSpPr>
        <p:spPr>
          <a:xfrm>
            <a:off x="1750177" y="4140301"/>
            <a:ext cx="1957190" cy="565830"/>
          </a:xfrm>
          <a:prstGeom prst="roundRect">
            <a:avLst>
              <a:gd name="adj" fmla="val 22731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San Luis, Antofagasta</a:t>
            </a:r>
          </a:p>
        </p:txBody>
      </p:sp>
      <p:sp>
        <p:nvSpPr>
          <p:cNvPr id="303" name="Shape 303"/>
          <p:cNvSpPr/>
          <p:nvPr/>
        </p:nvSpPr>
        <p:spPr>
          <a:xfrm>
            <a:off x="3980114" y="5025353"/>
            <a:ext cx="1633285" cy="664245"/>
          </a:xfrm>
          <a:prstGeom prst="roundRect">
            <a:avLst>
              <a:gd name="adj" fmla="val 14778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 Narrow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RGENTINA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Del Salvador Buenos Aires</a:t>
            </a:r>
          </a:p>
        </p:txBody>
      </p:sp>
      <p:sp>
        <p:nvSpPr>
          <p:cNvPr id="304" name="Shape 304"/>
          <p:cNvSpPr/>
          <p:nvPr/>
        </p:nvSpPr>
        <p:spPr>
          <a:xfrm>
            <a:off x="3478712" y="1501613"/>
            <a:ext cx="1680563" cy="565830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NICARAGUA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Colegio Centro América</a:t>
            </a:r>
          </a:p>
        </p:txBody>
      </p:sp>
      <p:sp>
        <p:nvSpPr>
          <p:cNvPr id="305" name="Shape 305"/>
          <p:cNvSpPr/>
          <p:nvPr/>
        </p:nvSpPr>
        <p:spPr>
          <a:xfrm>
            <a:off x="1993341" y="3336492"/>
            <a:ext cx="1935254" cy="498421"/>
          </a:xfrm>
          <a:prstGeom prst="roundRect">
            <a:avLst>
              <a:gd name="adj" fmla="val 22431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BOLIVIA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Sagrado Corazón, Sucre</a:t>
            </a:r>
          </a:p>
        </p:txBody>
      </p:sp>
      <p:sp>
        <p:nvSpPr>
          <p:cNvPr id="306" name="Shape 306"/>
          <p:cNvSpPr/>
          <p:nvPr/>
        </p:nvSpPr>
        <p:spPr>
          <a:xfrm>
            <a:off x="5991517" y="2567330"/>
            <a:ext cx="1935254" cy="670026"/>
          </a:xfrm>
          <a:prstGeom prst="roundRect">
            <a:avLst>
              <a:gd name="adj" fmla="val 16972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Catarinense, Florianopolis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 Luis, Sao Paulo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Diocesano, Teresina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0" y="-335"/>
            <a:ext cx="9144000" cy="8350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Centros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Shape 312" descr="C:\Documents and Settings\J.Carlos\Mis documentos\CEO-UAH\FLACSI\Presentaciones 2008\g_mapa_latinoamerica_ric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4786" y="955313"/>
            <a:ext cx="4475163" cy="5072061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Shape 313"/>
          <p:cNvSpPr/>
          <p:nvPr/>
        </p:nvSpPr>
        <p:spPr>
          <a:xfrm>
            <a:off x="1378612" y="2488717"/>
            <a:ext cx="1935254" cy="597479"/>
          </a:xfrm>
          <a:prstGeom prst="roundRect">
            <a:avLst>
              <a:gd name="adj" fmla="val 19104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ECUADOR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U.E. San Felipe Neri, Riobamba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3013469" y="1598579"/>
            <a:ext cx="1680563" cy="414199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SALVADOR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Externado de San José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1764984" y="3248400"/>
            <a:ext cx="1935254" cy="858780"/>
          </a:xfrm>
          <a:prstGeom prst="roundRect">
            <a:avLst>
              <a:gd name="adj" fmla="val 14500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PERÚ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Cristo Rey, Tacna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Inmaculada, Lima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 Ignacio, Piura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 José Arequipa</a:t>
            </a:r>
          </a:p>
        </p:txBody>
      </p:sp>
      <p:sp>
        <p:nvSpPr>
          <p:cNvPr id="316" name="Shape 316"/>
          <p:cNvSpPr/>
          <p:nvPr/>
        </p:nvSpPr>
        <p:spPr>
          <a:xfrm>
            <a:off x="5991517" y="2567330"/>
            <a:ext cx="2059179" cy="747370"/>
          </a:xfrm>
          <a:prstGeom prst="roundRect">
            <a:avLst>
              <a:gd name="adj" fmla="val 13998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Santo Ignacio, Rio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Medianera, Curitiba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Antonio Vieira, Salvador</a:t>
            </a:r>
          </a:p>
        </p:txBody>
      </p:sp>
      <p:sp>
        <p:nvSpPr>
          <p:cNvPr id="317" name="Shape 317"/>
          <p:cNvSpPr txBox="1"/>
          <p:nvPr/>
        </p:nvSpPr>
        <p:spPr>
          <a:xfrm>
            <a:off x="0" y="-335"/>
            <a:ext cx="9144000" cy="8350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Centros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Shape 322" descr="C:\Documents and Settings\J.Carlos\Mis documentos\CEO-UAH\FLACSI\Presentaciones 2008\g_mapa_latinoamerica_ric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4786" y="955313"/>
            <a:ext cx="4475163" cy="5072061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Shape 323"/>
          <p:cNvSpPr/>
          <p:nvPr/>
        </p:nvSpPr>
        <p:spPr>
          <a:xfrm>
            <a:off x="1277990" y="2516781"/>
            <a:ext cx="1935254" cy="597479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ECUADOR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U.E. Boja, Cuenca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 E. Cristo Rey, Porto Viejo</a:t>
            </a:r>
          </a:p>
        </p:txBody>
      </p:sp>
      <p:sp>
        <p:nvSpPr>
          <p:cNvPr id="324" name="Shape 324"/>
          <p:cNvSpPr/>
          <p:nvPr/>
        </p:nvSpPr>
        <p:spPr>
          <a:xfrm>
            <a:off x="1240658" y="4406348"/>
            <a:ext cx="2477754" cy="808402"/>
          </a:xfrm>
          <a:prstGeom prst="roundRect">
            <a:avLst>
              <a:gd name="adj" fmla="val 17885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 Ignacio el Bosque, Santiago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 Ignacio Alonso Ovalle, Santiago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>
                <a:solidFill>
                  <a:schemeClr val="dk1"/>
                </a:solidFill>
              </a:rPr>
              <a:t>San Francisco Javier, Puerto M.</a:t>
            </a:r>
          </a:p>
        </p:txBody>
      </p:sp>
      <p:sp>
        <p:nvSpPr>
          <p:cNvPr id="325" name="Shape 325"/>
          <p:cNvSpPr/>
          <p:nvPr/>
        </p:nvSpPr>
        <p:spPr>
          <a:xfrm>
            <a:off x="2093550" y="956666"/>
            <a:ext cx="1680563" cy="487206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MEXICO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Escuela Carlos Pereyra, torreón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5398841" y="2567330"/>
            <a:ext cx="2177122" cy="681069"/>
          </a:xfrm>
          <a:prstGeom prst="roundRect">
            <a:avLst>
              <a:gd name="adj" fmla="val 14340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Colégio dos Jesuítas, Juiz de Fora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Anchieta, Nova Friburgo-RJ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ETE, Santa Rita do Sapucaí-MG</a:t>
            </a:r>
          </a:p>
        </p:txBody>
      </p:sp>
      <p:sp>
        <p:nvSpPr>
          <p:cNvPr id="327" name="Shape 327"/>
          <p:cNvSpPr txBox="1"/>
          <p:nvPr/>
        </p:nvSpPr>
        <p:spPr>
          <a:xfrm>
            <a:off x="0" y="-335"/>
            <a:ext cx="9144000" cy="8350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Centros 2016</a:t>
            </a:r>
          </a:p>
        </p:txBody>
      </p:sp>
      <p:sp>
        <p:nvSpPr>
          <p:cNvPr id="328" name="Shape 328"/>
          <p:cNvSpPr/>
          <p:nvPr/>
        </p:nvSpPr>
        <p:spPr>
          <a:xfrm>
            <a:off x="1356936" y="1574741"/>
            <a:ext cx="1680563" cy="487206"/>
          </a:xfrm>
          <a:prstGeom prst="roundRect">
            <a:avLst>
              <a:gd name="adj" fmla="val 33133"/>
            </a:avLst>
          </a:prstGeom>
          <a:solidFill>
            <a:srgbClr val="FFC00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0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NIARAGUA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Loyola, Managua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/>
          <p:nvPr/>
        </p:nvSpPr>
        <p:spPr>
          <a:xfrm>
            <a:off x="0" y="-335"/>
            <a:ext cx="9144000" cy="8350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Centros 2013-2016</a:t>
            </a:r>
          </a:p>
        </p:txBody>
      </p:sp>
      <p:sp>
        <p:nvSpPr>
          <p:cNvPr id="334" name="Shape 334"/>
          <p:cNvSpPr txBox="1"/>
          <p:nvPr/>
        </p:nvSpPr>
        <p:spPr>
          <a:xfrm>
            <a:off x="-47180" y="1328881"/>
            <a:ext cx="9480600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s-CL" sz="3200" b="1" i="0" u="none" strike="noStrike" cap="non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/>
              </a:rPr>
              <a:t>36 centros en el Sistema de Calidad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s-CL" sz="3200" b="1" i="0" u="none" strike="noStrike" cap="non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/>
              </a:rPr>
              <a:t>en la Gestión Escolar- 4 solo etapa de autoevaluaci</a:t>
            </a:r>
            <a:r>
              <a:rPr lang="es-CL" sz="3200" b="1" dirty="0">
                <a:latin typeface="Calibri" charset="0"/>
                <a:ea typeface="Calibri" charset="0"/>
                <a:cs typeface="Calibri" charset="0"/>
              </a:rPr>
              <a:t>ón</a:t>
            </a:r>
          </a:p>
        </p:txBody>
      </p:sp>
      <p:sp>
        <p:nvSpPr>
          <p:cNvPr id="335" name="Shape 335"/>
          <p:cNvSpPr txBox="1"/>
          <p:nvPr/>
        </p:nvSpPr>
        <p:spPr>
          <a:xfrm>
            <a:off x="-18511" y="2772787"/>
            <a:ext cx="6862656" cy="3330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s-CL" sz="3200" b="1" i="0" u="none" strike="noStrike" cap="non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/>
              </a:rPr>
              <a:t>24 colegios en etapa de mejora</a:t>
            </a:r>
          </a:p>
        </p:txBody>
      </p:sp>
      <p:sp>
        <p:nvSpPr>
          <p:cNvPr id="336" name="Shape 336"/>
          <p:cNvSpPr txBox="1"/>
          <p:nvPr/>
        </p:nvSpPr>
        <p:spPr>
          <a:xfrm>
            <a:off x="21045" y="4123209"/>
            <a:ext cx="6823100" cy="61504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s-CL" sz="3200" b="1" i="0" u="none" strike="noStrike" cap="non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/>
              </a:rPr>
              <a:t>80 proyectos de mejora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/>
          <p:nvPr/>
        </p:nvSpPr>
        <p:spPr>
          <a:xfrm>
            <a:off x="0" y="-335"/>
            <a:ext cx="9144000" cy="835025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Proyectos de mejora</a:t>
            </a:r>
          </a:p>
        </p:txBody>
      </p:sp>
      <p:pic>
        <p:nvPicPr>
          <p:cNvPr id="342" name="Shape 3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05" y="834700"/>
            <a:ext cx="9033000" cy="611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/>
        </p:nvSpPr>
        <p:spPr>
          <a:xfrm>
            <a:off x="0" y="-335"/>
            <a:ext cx="9144000" cy="8349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-CL" sz="3200" b="1">
                <a:solidFill>
                  <a:srgbClr val="FFFFFF"/>
                </a:solidFill>
              </a:rPr>
              <a:t>Experiencia Significativa Colegio Inmaculada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-47180" y="1079500"/>
            <a:ext cx="9480600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body" idx="1"/>
          </p:nvPr>
        </p:nvSpPr>
        <p:spPr>
          <a:xfrm>
            <a:off x="218175" y="1071709"/>
            <a:ext cx="8727599" cy="4777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52450" indent="-457200">
              <a:spcBef>
                <a:spcPts val="0"/>
              </a:spcBef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Se re</a:t>
            </a:r>
            <a:r>
              <a:rPr lang="es-CL" dirty="0"/>
              <a:t>ú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nen </a:t>
            </a:r>
            <a:r>
              <a:rPr lang="es-CL" dirty="0"/>
              <a:t>en </a:t>
            </a:r>
            <a:r>
              <a:rPr lang="es-CL" dirty="0" smtClean="0"/>
              <a:t>parejas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.</a:t>
            </a:r>
          </a:p>
          <a:p>
            <a:pPr marL="552450" indent="-457200">
              <a:spcBef>
                <a:spcPts val="0"/>
              </a:spcBef>
            </a:pPr>
            <a:endParaRPr dirty="0"/>
          </a:p>
          <a:p>
            <a:pPr marL="552450" indent="-457200">
              <a:spcBef>
                <a:spcPts val="0"/>
              </a:spcBef>
            </a:pPr>
            <a:r>
              <a:rPr lang="es-CL" dirty="0"/>
              <a:t>Leer </a:t>
            </a:r>
            <a:r>
              <a:rPr lang="es-CL" dirty="0" smtClean="0"/>
              <a:t>el resultado </a:t>
            </a:r>
            <a:r>
              <a:rPr lang="es-CL" dirty="0"/>
              <a:t>1.1 del Sistema Diseño y planificación de la enseñanza</a:t>
            </a:r>
            <a:r>
              <a:rPr lang="es-CL" dirty="0" smtClean="0"/>
              <a:t>.</a:t>
            </a:r>
          </a:p>
          <a:p>
            <a:pPr marL="552450" indent="-457200">
              <a:spcBef>
                <a:spcPts val="0"/>
              </a:spcBef>
            </a:pPr>
            <a:endParaRPr dirty="0"/>
          </a:p>
          <a:p>
            <a:pPr marL="552450" indent="-457200">
              <a:spcBef>
                <a:spcPts val="0"/>
              </a:spcBef>
            </a:pPr>
            <a:r>
              <a:rPr lang="es-CL" dirty="0"/>
              <a:t>Leer el indicador y la rúbricas del indicador </a:t>
            </a:r>
            <a:r>
              <a:rPr lang="es-CL" dirty="0" smtClean="0"/>
              <a:t>1.1.1</a:t>
            </a:r>
          </a:p>
          <a:p>
            <a:pPr marL="552450" indent="-457200">
              <a:spcBef>
                <a:spcPts val="0"/>
              </a:spcBef>
            </a:pPr>
            <a:endParaRPr dirty="0"/>
          </a:p>
          <a:p>
            <a:pPr marL="552450" indent="-457200">
              <a:spcBef>
                <a:spcPts val="0"/>
              </a:spcBef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Comparten la experiencia de cada uno de los colegios respecto a lo que pregunta </a:t>
            </a:r>
            <a:r>
              <a:rPr lang="es-CL" dirty="0"/>
              <a:t>e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l indicador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.</a:t>
            </a:r>
            <a:endParaRPr dirty="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5238"/>
              <a:buFont typeface="Arial"/>
              <a:buNone/>
            </a:pPr>
            <a:endParaRPr sz="2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0" y="20638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3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Trabajo Grupal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418" y="0"/>
            <a:ext cx="9144000" cy="25492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359" y="2964872"/>
            <a:ext cx="9131300" cy="221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Shape 3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9" y="831272"/>
            <a:ext cx="8285017" cy="5015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Pastoral educativa-escolar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212250" y="1220375"/>
            <a:ext cx="8688600" cy="5213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s-CL" sz="272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“ 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Toda práctica educativa supone un concepto de hombre y del mundo”  (Paulo Freire, 1972)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s-ES" dirty="0" smtClean="0"/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dirty="0"/>
          </a:p>
          <a:p>
            <a:pPr marL="342900" marR="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  </a:t>
            </a:r>
            <a:r>
              <a:rPr lang="es-CL" dirty="0"/>
              <a:t>“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El objetivo de la educación ignaciana es </a:t>
            </a:r>
            <a:r>
              <a:rPr lang="es-CL" b="1" i="0" u="none" strike="noStrike" cap="none" dirty="0">
                <a:solidFill>
                  <a:schemeClr val="dk1"/>
                </a:solidFill>
                <a:sym typeface="Calibri"/>
              </a:rPr>
              <a:t>formar personas conscientes, competentes compasivas y comprometidas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. Hombres y mujeres para y con los demás. Cuatro cualidades que se complementan y que </a:t>
            </a:r>
            <a:r>
              <a:rPr lang="es-CL" b="1" i="0" u="none" strike="noStrike" cap="none" dirty="0">
                <a:solidFill>
                  <a:schemeClr val="dk1"/>
                </a:solidFill>
                <a:sym typeface="Calibri"/>
              </a:rPr>
              <a:t>juntas constituyen lo que entendemos por una educación de calidad</a:t>
            </a:r>
            <a:r>
              <a:rPr lang="es-CL" b="1" dirty="0"/>
              <a:t>”  </a:t>
            </a:r>
            <a:r>
              <a:rPr lang="es-CL" dirty="0"/>
              <a:t>(Luis Ugalde, 2012)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72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7393"/>
            <a:ext cx="9144000" cy="514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3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177800" y="1307123"/>
            <a:ext cx="8737600" cy="47380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“Somos comunidades educativas” (retos y fines)</a:t>
            </a:r>
          </a:p>
          <a:p>
            <a:pPr marL="34290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s-CL" dirty="0"/>
          </a:p>
          <a:p>
            <a:pPr marL="34290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Somos </a:t>
            </a:r>
            <a:r>
              <a:rPr lang="es-CL" b="0" i="0" u="none" strike="noStrike" cap="none" dirty="0">
                <a:solidFill>
                  <a:schemeClr val="dk1"/>
                </a:solidFill>
                <a:sym typeface="Calibri"/>
              </a:rPr>
              <a:t>comunidades educativas….. que aprenden</a:t>
            </a:r>
          </a:p>
          <a:p>
            <a:pPr marL="34290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dirty="0" smtClean="0"/>
              <a:t>(P</a:t>
            </a:r>
            <a:r>
              <a:rPr lang="es-CL" dirty="0"/>
              <a:t>. </a:t>
            </a:r>
            <a:r>
              <a:rPr lang="es-CL" b="0" i="0" u="none" strike="noStrike" cap="none" dirty="0" smtClean="0">
                <a:solidFill>
                  <a:schemeClr val="dk1"/>
                </a:solidFill>
                <a:sym typeface="Calibri"/>
              </a:rPr>
              <a:t>Senge 2012)</a:t>
            </a:r>
            <a:endParaRPr lang="es-CL" dirty="0">
              <a:highlight>
                <a:srgbClr val="FFFF00"/>
              </a:highlight>
            </a:endParaRPr>
          </a:p>
          <a:p>
            <a:pPr marL="34290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b="0" i="0" u="none" strike="noStrike" cap="none" dirty="0">
              <a:solidFill>
                <a:schemeClr val="dk1"/>
              </a:solidFill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CL" dirty="0"/>
              <a:t>las comunidades educativas que aprenden promueven motivación y capacidad de aprendizaje de sus integrantes en todos los espacios de la organización  </a:t>
            </a:r>
          </a:p>
          <a:p>
            <a:pPr marL="0" marR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Evaluación educativa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0" y="1135400"/>
            <a:ext cx="8941800" cy="512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 aprendizajes de los estudiantes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charset="0"/>
              <a:buChar char="•"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 docentes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Font typeface="Arial" charset="0"/>
              <a:buChar char="•"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 metodologías</a:t>
            </a:r>
          </a:p>
          <a:p>
            <a: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del centro educativo (</a:t>
            </a:r>
            <a:r>
              <a:rPr lang="es-CL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ej.SCGE</a:t>
            </a:r>
            <a:r>
              <a:rPr lang="es-C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s-CL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•"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….</a:t>
            </a:r>
          </a:p>
          <a:p>
            <a: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Evaluación educativa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0" y="1135400"/>
            <a:ext cx="8941800" cy="537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ct val="25000"/>
              <a:buFont typeface="Calibri"/>
              <a:buNone/>
            </a:pPr>
            <a:r>
              <a:rPr lang="es-CL" sz="3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Función formativa de la evaluación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Font typeface="Calibri"/>
              <a:buNone/>
            </a:pPr>
            <a:endParaRPr sz="3200" b="1" dirty="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	promueve y contribuye eficazmente a los     procesos de enseñanza y aprendizaje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	ayuda a los estudiantes a identificar lo que han logrado ( y lo que no)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permite al educador reorientar la enseñanza y realizar ajustes necesarios.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CL" sz="3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Evaluación para el aprendizaje </a:t>
            </a:r>
          </a:p>
          <a:p>
            <a:pPr marR="0" lvl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CL" sz="3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Evaluación del aprendizaje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457200" y="1261400"/>
            <a:ext cx="8229600" cy="486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Definir competencias</a:t>
            </a:r>
            <a:r>
              <a:rPr lang="es-CL" dirty="0"/>
              <a:t>/</a:t>
            </a: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aprendizajes que esperamos los estudiantes alcancen en determinado tiempo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guía y orienta el desarrollo de</a:t>
            </a:r>
            <a:r>
              <a:rPr lang="es-CL" sz="32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L" sz="3200" b="0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la evaluación </a:t>
            </a:r>
          </a:p>
        </p:txBody>
      </p:sp>
      <p:sp>
        <p:nvSpPr>
          <p:cNvPr id="131" name="Shape 131"/>
          <p:cNvSpPr/>
          <p:nvPr/>
        </p:nvSpPr>
        <p:spPr>
          <a:xfrm>
            <a:off x="4138246" y="3440723"/>
            <a:ext cx="773700" cy="1189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0" y="-7601"/>
            <a:ext cx="9144000" cy="1143000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L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Síntesis/ Conclusiones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198975" y="1233650"/>
            <a:ext cx="8741699" cy="49610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 sz="3200" b="1" i="0" u="none" strike="noStrike" cap="none">
                <a:solidFill>
                  <a:srgbClr val="215968"/>
                </a:solidFill>
                <a:latin typeface="Calibri"/>
                <a:ea typeface="Calibri"/>
                <a:cs typeface="Calibri"/>
                <a:sym typeface="Calibri"/>
              </a:rPr>
              <a:t>“la pastoral educativa se convierte y se transforma en un acto educativo”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s-CL">
                <a:solidFill>
                  <a:srgbClr val="000000"/>
                </a:solidFill>
              </a:rPr>
              <a:t>las prácticas educativas se organizan a través de un </a:t>
            </a:r>
            <a:r>
              <a:rPr lang="es-CL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Currículum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1319</Words>
  <Application>Microsoft Office PowerPoint</Application>
  <PresentationFormat>Presentación en pantalla (4:3)</PresentationFormat>
  <Paragraphs>290</Paragraphs>
  <Slides>40</Slides>
  <Notes>33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Tema de Office</vt:lpstr>
      <vt:lpstr>Presentación de PowerPoint</vt:lpstr>
      <vt:lpstr>Agenda </vt:lpstr>
      <vt:lpstr>Pastoral Ignaciana- educativa escolar y latinoamericana</vt:lpstr>
      <vt:lpstr>Pastoral educativa-escolar</vt:lpstr>
      <vt:lpstr>Presentación de PowerPoint</vt:lpstr>
      <vt:lpstr>Evaluación educativa</vt:lpstr>
      <vt:lpstr>Evaluación educativa</vt:lpstr>
      <vt:lpstr>Presentación de PowerPoint</vt:lpstr>
      <vt:lpstr>Síntesis/ Conclusiones</vt:lpstr>
      <vt:lpstr>Taller</vt:lpstr>
      <vt:lpstr>Síntesis/ Conclusiones</vt:lpstr>
      <vt:lpstr>Presentación de PowerPoint</vt:lpstr>
      <vt:lpstr> “Dime cómo evalúas y te diré que sociedad construyes” (J.Murillo, N.Hidalgo, 2015) </vt:lpstr>
      <vt:lpstr>Presentación de PowerPoint</vt:lpstr>
      <vt:lpstr>Presentación de PowerPoint</vt:lpstr>
      <vt:lpstr>Agenda </vt:lpstr>
      <vt:lpstr>El Sistema de Calidad en la Gestión Escolar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CICLO CONTÍNUO DE AVALIAÇÃO E REFLEXÃO</vt:lpstr>
      <vt:lpstr>Presentación de PowerPoint</vt:lpstr>
      <vt:lpstr>Presentación de PowerPoint</vt:lpstr>
      <vt:lpstr>Presentación de PowerPoint</vt:lpstr>
      <vt:lpstr> Foco en el aprendizaje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Trabajo Grupal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CJ-04</cp:lastModifiedBy>
  <cp:revision>17</cp:revision>
  <dcterms:modified xsi:type="dcterms:W3CDTF">2016-09-07T20:10:13Z</dcterms:modified>
</cp:coreProperties>
</file>