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68" r:id="rId1"/>
  </p:sldMasterIdLst>
  <p:notesMasterIdLst>
    <p:notesMasterId r:id="rId13"/>
  </p:notesMasterIdLst>
  <p:sldIdLst>
    <p:sldId id="256" r:id="rId2"/>
    <p:sldId id="257" r:id="rId3"/>
    <p:sldId id="258" r:id="rId4"/>
    <p:sldId id="259" r:id="rId5"/>
    <p:sldId id="260" r:id="rId6"/>
    <p:sldId id="261" r:id="rId7"/>
    <p:sldId id="264" r:id="rId8"/>
    <p:sldId id="265" r:id="rId9"/>
    <p:sldId id="262" r:id="rId10"/>
    <p:sldId id="266" r:id="rId11"/>
    <p:sldId id="263" r:id="rId12"/>
  </p:sldIdLst>
  <p:sldSz cx="9144000" cy="6858000" type="screen4x3"/>
  <p:notesSz cx="6858000" cy="9144000"/>
  <p:defaultTextStyle>
    <a:defPPr>
      <a:defRPr lang="es-EC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>
        <p:scale>
          <a:sx n="76" d="100"/>
          <a:sy n="76" d="100"/>
        </p:scale>
        <p:origin x="-1206" y="-7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encabezado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3" name="2 Marcador de fecha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D509D1B-FAD9-466B-B965-22B34FE58651}" type="datetimeFigureOut">
              <a:rPr lang="es-EC" smtClean="0"/>
              <a:t>31/08/2017</a:t>
            </a:fld>
            <a:endParaRPr lang="es-EC"/>
          </a:p>
        </p:txBody>
      </p:sp>
      <p:sp>
        <p:nvSpPr>
          <p:cNvPr id="4" name="3 Marcador de imagen de diapositiva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EC"/>
          </a:p>
        </p:txBody>
      </p:sp>
      <p:sp>
        <p:nvSpPr>
          <p:cNvPr id="5" name="4 Marcador de notas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 smtClean="0"/>
              <a:t>Haga clic para modificar el estilo de texto del patrón</a:t>
            </a:r>
          </a:p>
          <a:p>
            <a:pPr lvl="1"/>
            <a:r>
              <a:rPr lang="es-ES" smtClean="0"/>
              <a:t>Segundo nivel</a:t>
            </a:r>
          </a:p>
          <a:p>
            <a:pPr lvl="2"/>
            <a:r>
              <a:rPr lang="es-ES" smtClean="0"/>
              <a:t>Tercer nivel</a:t>
            </a:r>
          </a:p>
          <a:p>
            <a:pPr lvl="3"/>
            <a:r>
              <a:rPr lang="es-ES" smtClean="0"/>
              <a:t>Cuarto nivel</a:t>
            </a:r>
          </a:p>
          <a:p>
            <a:pPr lvl="4"/>
            <a:r>
              <a:rPr lang="es-ES" smtClean="0"/>
              <a:t>Quinto nivel</a:t>
            </a:r>
            <a:endParaRPr lang="es-EC"/>
          </a:p>
        </p:txBody>
      </p:sp>
      <p:sp>
        <p:nvSpPr>
          <p:cNvPr id="6" name="5 Marcador de pie de página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EC"/>
          </a:p>
        </p:txBody>
      </p:sp>
      <p:sp>
        <p:nvSpPr>
          <p:cNvPr id="7" name="6 Marcador de número de diapositiva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519A11F6-2428-43FB-93B6-368AD5E4951F}" type="slidenum">
              <a:rPr lang="es-EC" smtClean="0"/>
              <a:t>‹Nº›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5525642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sz="1400" b="1" dirty="0" smtClean="0">
                <a:latin typeface="Arial Rounded MT Bold" pitchFamily="34" charset="0"/>
                <a:cs typeface="Arabic Typesetting" pitchFamily="66" charset="-78"/>
              </a:rPr>
              <a:t>Los estudiantes dicen que el trabajo</a:t>
            </a:r>
            <a:r>
              <a:rPr lang="es-EC" sz="1400" b="1" baseline="0" dirty="0" smtClean="0">
                <a:latin typeface="Arial Rounded MT Bold" pitchFamily="34" charset="0"/>
                <a:cs typeface="Arabic Typesetting" pitchFamily="66" charset="-78"/>
              </a:rPr>
              <a:t> por proyectos les  ha abierto las puertas para hacer nuevos amigos</a:t>
            </a:r>
            <a:endParaRPr lang="es-EC" sz="1400" b="1" dirty="0">
              <a:latin typeface="Arial Rounded MT Bold" pitchFamily="34" charset="0"/>
              <a:cs typeface="Arabic Typesetting" pitchFamily="66" charset="-78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A11F6-2428-43FB-93B6-368AD5E4951F}" type="slidenum">
              <a:rPr lang="es-EC" smtClean="0"/>
              <a:t>7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77315556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sz="1400" dirty="0" smtClean="0">
                <a:latin typeface="Arial Rounded MT Bold" pitchFamily="34" charset="0"/>
              </a:rPr>
              <a:t>Los estudiantes dicen sentirse satisfechos de</a:t>
            </a:r>
            <a:r>
              <a:rPr lang="es-EC" sz="1400" baseline="0" dirty="0" smtClean="0">
                <a:latin typeface="Arial Rounded MT Bold" pitchFamily="34" charset="0"/>
              </a:rPr>
              <a:t> haber vencido las dificultades del cambio de modelo pedagógico.</a:t>
            </a:r>
            <a:r>
              <a:rPr lang="es-EC" sz="1400" dirty="0" smtClean="0">
                <a:latin typeface="Arial Rounded MT Bold" pitchFamily="34" charset="0"/>
              </a:rPr>
              <a:t>  </a:t>
            </a:r>
            <a:endParaRPr lang="es-EC" sz="1400" dirty="0">
              <a:latin typeface="Arial Rounded MT Bold" pitchFamily="34" charset="0"/>
            </a:endParaRPr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A11F6-2428-43FB-93B6-368AD5E4951F}" type="slidenum">
              <a:rPr lang="es-EC" smtClean="0"/>
              <a:t>8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393413921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Marcador de imagen de diapositiva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Marcador de notas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s-EC" dirty="0" smtClean="0"/>
              <a:t>Los estudiantes de 2° de Bachillerato se reúnen para hacer</a:t>
            </a:r>
            <a:r>
              <a:rPr lang="es-EC" baseline="0" dirty="0" smtClean="0"/>
              <a:t> el cierre del proyecto «Personajes Relevantes de la Historia» </a:t>
            </a:r>
          </a:p>
          <a:p>
            <a:endParaRPr lang="es-EC" dirty="0"/>
          </a:p>
        </p:txBody>
      </p:sp>
      <p:sp>
        <p:nvSpPr>
          <p:cNvPr id="4" name="3 Marcador de número de diapositiva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19A11F6-2428-43FB-93B6-368AD5E4951F}" type="slidenum">
              <a:rPr lang="es-EC" smtClean="0"/>
              <a:t>10</a:t>
            </a:fld>
            <a:endParaRPr lang="es-EC"/>
          </a:p>
        </p:txBody>
      </p:sp>
    </p:spTree>
    <p:extLst>
      <p:ext uri="{BB962C8B-B14F-4D97-AF65-F5344CB8AC3E}">
        <p14:creationId xmlns:p14="http://schemas.microsoft.com/office/powerpoint/2010/main" val="26339646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803405"/>
            <a:ext cx="7315200" cy="1825096"/>
          </a:xfrm>
        </p:spPr>
        <p:txBody>
          <a:bodyPr anchor="b">
            <a:normAutofit/>
          </a:bodyPr>
          <a:lstStyle>
            <a:lvl1pPr algn="l">
              <a:defRPr sz="6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914400" y="3632201"/>
            <a:ext cx="7315200" cy="685800"/>
          </a:xfrm>
        </p:spPr>
        <p:txBody>
          <a:bodyPr>
            <a:normAutofit/>
          </a:bodyPr>
          <a:lstStyle>
            <a:lvl1pPr marL="0" indent="0" algn="l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932170" y="4323845"/>
            <a:ext cx="2297429" cy="365125"/>
          </a:xfrm>
        </p:spPr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14400" y="4323846"/>
            <a:ext cx="4880610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6057900" y="1430867"/>
            <a:ext cx="2171700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4537545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mic 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55" y="4697361"/>
            <a:ext cx="7956482" cy="81935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94355" y="977035"/>
            <a:ext cx="7950260" cy="3406972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5516716"/>
            <a:ext cx="7955280" cy="746924"/>
          </a:xfrm>
        </p:spPr>
        <p:txBody>
          <a:bodyPr/>
          <a:lstStyle>
            <a:lvl1pPr marL="0" indent="0" algn="l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00664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3"/>
            <a:ext cx="7955280" cy="2802467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3649134"/>
            <a:ext cx="7772400" cy="1330852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29679390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68351" y="753534"/>
            <a:ext cx="7613650" cy="2756234"/>
          </a:xfrm>
        </p:spPr>
        <p:txBody>
          <a:bodyPr anchor="ctr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977899" y="3509768"/>
            <a:ext cx="7194552" cy="44444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800" y="4174597"/>
            <a:ext cx="7778752" cy="821265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9438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  <p:sp>
        <p:nvSpPr>
          <p:cNvPr id="13" name="TextBox 12"/>
          <p:cNvSpPr txBox="1"/>
          <p:nvPr/>
        </p:nvSpPr>
        <p:spPr>
          <a:xfrm>
            <a:off x="231458" y="80772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8146733" y="3021330"/>
            <a:ext cx="4572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60305582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0" y="1124702"/>
            <a:ext cx="7774782" cy="2511835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5792" y="3648316"/>
            <a:ext cx="7773608" cy="99988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5562176" y="378884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594360" y="378884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28611604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2171701" y="762000"/>
            <a:ext cx="6377939" cy="1303867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594361" y="2202080"/>
            <a:ext cx="2560320" cy="617320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59436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302237" y="2201333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300781" y="2904068"/>
            <a:ext cx="2560320" cy="335957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89319" y="2192866"/>
            <a:ext cx="2560320" cy="626534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5989320" y="2904564"/>
            <a:ext cx="2560320" cy="3359079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846844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Picture Colum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2171702" y="762000"/>
            <a:ext cx="6381984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594360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594360" y="2331720"/>
            <a:ext cx="2560320" cy="15073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594360" y="4796103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291873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291872" y="2331720"/>
            <a:ext cx="2560320" cy="1509862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290858" y="4796102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5993365" y="4113340"/>
            <a:ext cx="2560320" cy="682765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5993364" y="2331721"/>
            <a:ext cx="2560320" cy="1508919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5993272" y="4796100"/>
            <a:ext cx="2560320" cy="1467537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91019682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2194560"/>
            <a:ext cx="7955280" cy="4069080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8889660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7006590" y="747183"/>
            <a:ext cx="1543050" cy="4248675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594360" y="746126"/>
            <a:ext cx="6278035" cy="4249732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4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2604891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86790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C0-HD-BTM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995862"/>
            <a:ext cx="9144000" cy="1862138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753534"/>
            <a:ext cx="7955280" cy="2801935"/>
          </a:xfrm>
        </p:spPr>
        <p:txBody>
          <a:bodyPr anchor="b">
            <a:normAutofit/>
          </a:bodyPr>
          <a:lstStyle>
            <a:lvl1pPr algn="r">
              <a:defRPr sz="4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3641726"/>
            <a:ext cx="7955281" cy="1354134"/>
          </a:xfrm>
        </p:spPr>
        <p:txBody>
          <a:bodyPr>
            <a:normAutofit/>
          </a:bodyPr>
          <a:lstStyle>
            <a:lvl1pPr marL="0" indent="0" algn="r">
              <a:buNone/>
              <a:defRPr sz="22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5562176" y="381001"/>
            <a:ext cx="2183130" cy="365125"/>
          </a:xfrm>
        </p:spPr>
        <p:txBody>
          <a:bodyPr/>
          <a:lstStyle>
            <a:lvl1pPr algn="r">
              <a:defRPr/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94360" y="381001"/>
            <a:ext cx="4830656" cy="365125"/>
          </a:xfrm>
        </p:spPr>
        <p:txBody>
          <a:bodyPr/>
          <a:lstStyle/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7882466" y="381001"/>
            <a:ext cx="667173" cy="365125"/>
          </a:xfrm>
        </p:spPr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5563918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594360" y="2194560"/>
            <a:ext cx="3910579" cy="40690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2099" y="2194560"/>
            <a:ext cx="3907540" cy="4069080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12198795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171700" y="762000"/>
            <a:ext cx="6377940" cy="12954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21279" y="2183802"/>
            <a:ext cx="3683659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94359" y="3132667"/>
            <a:ext cx="3910579" cy="31309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869018" y="2183802"/>
            <a:ext cx="3680621" cy="823912"/>
          </a:xfrm>
        </p:spPr>
        <p:txBody>
          <a:bodyPr anchor="b">
            <a:normAutofit/>
          </a:bodyPr>
          <a:lstStyle>
            <a:lvl1pPr marL="0" indent="0">
              <a:buNone/>
              <a:defRPr sz="28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2098" y="3132667"/>
            <a:ext cx="3907541" cy="3130973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6268807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68501472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6264383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308610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886200" y="746760"/>
            <a:ext cx="4663440" cy="5516880"/>
          </a:xfrm>
        </p:spPr>
        <p:txBody>
          <a:bodyPr anchor="ctr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308610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0048112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94360" y="1524000"/>
            <a:ext cx="4075730" cy="1600200"/>
          </a:xfrm>
        </p:spPr>
        <p:txBody>
          <a:bodyPr anchor="b"/>
          <a:lstStyle>
            <a:lvl1pPr algn="l">
              <a:defRPr sz="32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77524" y="751242"/>
            <a:ext cx="3674234" cy="5512398"/>
          </a:xfrm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594360" y="3124200"/>
            <a:ext cx="4075730" cy="3139440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8A87A34-81AB-432B-8DAE-1953F412C126}" type="datetimeFigureOut">
              <a:rPr lang="en-US" dirty="0"/>
              <a:t>8/31/2017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D22F896-40B5-4ADD-8801-0D06FADFA095}" type="slidenum">
              <a:rPr lang="en-US" dirty="0"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2744619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C0-HD-TOP.png"/>
          <p:cNvPicPr>
            <a:picLocks noChangeAspect="1"/>
          </p:cNvPicPr>
          <p:nvPr/>
        </p:nvPicPr>
        <p:blipFill>
          <a:blip r:embed="rId1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081088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171700" y="764373"/>
            <a:ext cx="6377940" cy="129302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594360" y="2194560"/>
            <a:ext cx="7955280" cy="406908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412230" y="6356351"/>
            <a:ext cx="21374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8A87A34-81AB-432B-8DAE-1953F412C126}" type="datetimeFigureOut">
              <a:rPr lang="en-US" dirty="0"/>
              <a:pPr/>
              <a:t>8/31/2017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594360" y="6355846"/>
            <a:ext cx="568071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72250" y="381001"/>
            <a:ext cx="197739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D22F896-40B5-4ADD-8801-0D06FADFA095}" type="slidenum">
              <a:rPr lang="en-US" dirty="0"/>
              <a:pPr/>
              <a:t>‹Nº›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558269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69" r:id="rId1"/>
    <p:sldLayoutId id="2147483770" r:id="rId2"/>
    <p:sldLayoutId id="2147483771" r:id="rId3"/>
    <p:sldLayoutId id="2147483772" r:id="rId4"/>
    <p:sldLayoutId id="2147483773" r:id="rId5"/>
    <p:sldLayoutId id="2147483774" r:id="rId6"/>
    <p:sldLayoutId id="2147483775" r:id="rId7"/>
    <p:sldLayoutId id="2147483776" r:id="rId8"/>
    <p:sldLayoutId id="2147483777" r:id="rId9"/>
    <p:sldLayoutId id="2147483778" r:id="rId10"/>
    <p:sldLayoutId id="2147483779" r:id="rId11"/>
    <p:sldLayoutId id="2147483780" r:id="rId12"/>
    <p:sldLayoutId id="2147483781" r:id="rId13"/>
    <p:sldLayoutId id="2147483782" r:id="rId14"/>
    <p:sldLayoutId id="2147483783" r:id="rId15"/>
    <p:sldLayoutId id="2147483784" r:id="rId16"/>
    <p:sldLayoutId id="2147483785" r:id="rId17"/>
  </p:sldLayoutIdLst>
  <p:txStyles>
    <p:titleStyle>
      <a:lvl1pPr algn="r" defTabSz="914400" rtl="0" eaLnBrk="1" latinLnBrk="0" hangingPunct="1">
        <a:lnSpc>
          <a:spcPct val="90000"/>
        </a:lnSpc>
        <a:spcBef>
          <a:spcPct val="0"/>
        </a:spcBef>
        <a:buNone/>
        <a:defRPr sz="4000" kern="1200" cap="all" baseline="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2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jpeg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8.jpeg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6" name="Rectangle 819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8197" name="Picture 7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8198" name="Picture 74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pic>
        <p:nvPicPr>
          <p:cNvPr id="8194" name="Picture 2" descr="Resultado de imagen para sello colegio san gabriel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9524" r="25930" b="-2"/>
          <a:stretch/>
        </p:blipFill>
        <p:spPr bwMode="auto">
          <a:xfrm>
            <a:off x="981364" y="1254412"/>
            <a:ext cx="2131257" cy="26623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515557" y="1339273"/>
            <a:ext cx="5628443" cy="3842325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l"/>
            <a:r>
              <a:rPr lang="en-US" b="1" dirty="0" err="1" smtClean="0"/>
              <a:t>Evaluación</a:t>
            </a:r>
            <a:r>
              <a:rPr lang="en-US" b="1" dirty="0" smtClean="0"/>
              <a:t> </a:t>
            </a:r>
            <a:r>
              <a:rPr lang="en-US" b="1" dirty="0" err="1"/>
              <a:t>auténtica</a:t>
            </a:r>
            <a:r>
              <a:rPr lang="en-US" b="1" dirty="0"/>
              <a:t/>
            </a:r>
            <a:br>
              <a:rPr lang="en-US" b="1" dirty="0"/>
            </a:br>
            <a:r>
              <a:rPr lang="en-US" b="1" dirty="0"/>
              <a:t>							</a:t>
            </a:r>
            <a:r>
              <a:rPr lang="en-US" sz="3200" b="1" cap="none" dirty="0" err="1" smtClean="0"/>
              <a:t>agosto</a:t>
            </a:r>
            <a:r>
              <a:rPr lang="en-US" sz="3200" b="1" cap="none" dirty="0" smtClean="0"/>
              <a:t> 2017</a:t>
            </a:r>
            <a:endParaRPr lang="en-US" sz="3200" b="1" dirty="0"/>
          </a:p>
        </p:txBody>
      </p:sp>
    </p:spTree>
    <p:extLst>
      <p:ext uri="{BB962C8B-B14F-4D97-AF65-F5344CB8AC3E}">
        <p14:creationId xmlns:p14="http://schemas.microsoft.com/office/powerpoint/2010/main" val="407444496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171700" y="332656"/>
            <a:ext cx="6377940" cy="1724745"/>
          </a:xfrm>
        </p:spPr>
        <p:txBody>
          <a:bodyPr>
            <a:normAutofit/>
          </a:bodyPr>
          <a:lstStyle/>
          <a:p>
            <a:r>
              <a:rPr lang="es-EC" dirty="0" err="1" smtClean="0"/>
              <a:t>aaaaaaaaaaaa</a:t>
            </a:r>
            <a:endParaRPr lang="es-EC" dirty="0"/>
          </a:p>
        </p:txBody>
      </p:sp>
      <p:pic>
        <p:nvPicPr>
          <p:cNvPr id="3074" name="Picture 2" descr="C:\Users\Martha\Desktop\FOTOS PROYECTOS\IMG_20170421_085906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53911" y="908721"/>
            <a:ext cx="7506521" cy="496855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530749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81" name="Rectangle 718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9" name="Picture 78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81" name="Picture 80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pic>
        <p:nvPicPr>
          <p:cNvPr id="7176" name="Picture 8" descr="C:\Users\Martha\Documents\IMG_0794.JPG"/>
          <p:cNvPicPr>
            <a:picLocks noChangeAspect="1" noChangeArrowheads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4223" b="29527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1028700" y="5445224"/>
            <a:ext cx="7086600" cy="1230694"/>
          </a:xfrm>
        </p:spPr>
        <p:txBody>
          <a:bodyPr vert="horz" lIns="91440" tIns="45720" rIns="91440" bIns="45720" rtlCol="0" anchor="ctr">
            <a:noAutofit/>
          </a:bodyPr>
          <a:lstStyle/>
          <a:p>
            <a:pPr algn="l"/>
            <a:r>
              <a:rPr lang="en-US" sz="1800" b="1" cap="none" dirty="0" err="1" smtClean="0"/>
              <a:t>cuando</a:t>
            </a:r>
            <a:r>
              <a:rPr lang="en-US" sz="1800" b="1" cap="none" dirty="0" smtClean="0"/>
              <a:t> el </a:t>
            </a:r>
            <a:r>
              <a:rPr lang="en-US" sz="1800" b="1" cap="none" dirty="0" err="1" smtClean="0"/>
              <a:t>propósito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es</a:t>
            </a:r>
            <a:r>
              <a:rPr lang="en-US" sz="1800" b="1" cap="none" dirty="0" smtClean="0"/>
              <a:t> la </a:t>
            </a:r>
            <a:r>
              <a:rPr lang="en-US" sz="1800" b="1" cap="none" dirty="0" err="1" smtClean="0"/>
              <a:t>comprensión</a:t>
            </a:r>
            <a:r>
              <a:rPr lang="en-US" sz="1800" b="1" cap="none" dirty="0" smtClean="0"/>
              <a:t>, el </a:t>
            </a:r>
            <a:r>
              <a:rPr lang="en-US" sz="1800" b="1" cap="none" dirty="0" err="1" smtClean="0"/>
              <a:t>proceso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valoración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más</a:t>
            </a:r>
            <a:r>
              <a:rPr lang="en-US" sz="1800" b="1" cap="none" dirty="0" smtClean="0"/>
              <a:t> que </a:t>
            </a:r>
            <a:r>
              <a:rPr lang="en-US" sz="1800" b="1" cap="none" dirty="0" err="1" smtClean="0"/>
              <a:t>una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evaluación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una</a:t>
            </a:r>
            <a:r>
              <a:rPr lang="en-US" sz="1800" b="1" cap="none" dirty="0" smtClean="0"/>
              <a:t> parte del </a:t>
            </a:r>
            <a:r>
              <a:rPr lang="en-US" sz="1800" b="1" cap="none" dirty="0" err="1" smtClean="0"/>
              <a:t>proceso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aprendizaje</a:t>
            </a:r>
            <a:r>
              <a:rPr lang="en-US" sz="1800" b="1" cap="none" dirty="0" smtClean="0"/>
              <a:t> y </a:t>
            </a:r>
            <a:r>
              <a:rPr lang="en-US" sz="1800" b="1" cap="none" dirty="0" err="1" smtClean="0"/>
              <a:t>debe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contribuir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significativamente</a:t>
            </a:r>
            <a:r>
              <a:rPr lang="en-US" sz="1800" b="1" cap="none" dirty="0" smtClean="0"/>
              <a:t> al </a:t>
            </a:r>
            <a:r>
              <a:rPr lang="en-US" sz="1800" b="1" cap="none" dirty="0" err="1" smtClean="0"/>
              <a:t>mismo</a:t>
            </a:r>
            <a:r>
              <a:rPr lang="en-US" sz="1800" b="1" cap="none" dirty="0" smtClean="0"/>
              <a:t>.</a:t>
            </a:r>
            <a:endParaRPr lang="en-US" sz="1800" b="1" cap="none" dirty="0"/>
          </a:p>
        </p:txBody>
      </p:sp>
    </p:spTree>
    <p:extLst>
      <p:ext uri="{BB962C8B-B14F-4D97-AF65-F5344CB8AC3E}">
        <p14:creationId xmlns:p14="http://schemas.microsoft.com/office/powerpoint/2010/main" val="172702607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722784" y="5333713"/>
            <a:ext cx="7698432" cy="720080"/>
          </a:xfrm>
        </p:spPr>
        <p:txBody>
          <a:bodyPr>
            <a:noAutofit/>
          </a:bodyPr>
          <a:lstStyle/>
          <a:p>
            <a:pPr algn="l"/>
            <a:r>
              <a:rPr lang="es-EC" sz="1800" cap="none" dirty="0" smtClean="0"/>
              <a:t>En el año 2016 el Colegio San Gabriel cambia su modelo pedagógico que se explicita en el proyecto </a:t>
            </a:r>
            <a:r>
              <a:rPr lang="es-EC" sz="1800" b="1" i="1" cap="none" dirty="0" smtClean="0"/>
              <a:t>Innova-Acción XXI</a:t>
            </a:r>
            <a:r>
              <a:rPr lang="es-EC" sz="1800" cap="none" dirty="0" smtClean="0"/>
              <a:t>. En el mismo se propone otra forma de evaluar</a:t>
            </a:r>
            <a:r>
              <a:rPr lang="es-EC" sz="2400" dirty="0" smtClean="0"/>
              <a:t>.</a:t>
            </a:r>
            <a:endParaRPr lang="es-EC" sz="2400" dirty="0"/>
          </a:p>
        </p:txBody>
      </p:sp>
      <p:pic>
        <p:nvPicPr>
          <p:cNvPr id="1026" name="Picture 2" descr="C:\Users\Martha\Documents\IMG_5152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75656" y="398804"/>
            <a:ext cx="6192688" cy="412845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6722275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6" name="Rectangle 205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4" name="Picture 73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pic>
        <p:nvPicPr>
          <p:cNvPr id="2051" name="Picture 3" descr="C:\Users\Martha\Documents\DSC_0129.JPG"/>
          <p:cNvPicPr>
            <a:picLocks noChangeAspect="1" noChangeArrowheads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421" r="48989"/>
          <a:stretch/>
        </p:blipFill>
        <p:spPr bwMode="auto">
          <a:xfrm>
            <a:off x="20" y="14014"/>
            <a:ext cx="4571980" cy="684398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2050" name="Picture 2" descr="C:\Users\Martha\Documents\IMG_3915.JPG"/>
          <p:cNvPicPr>
            <a:picLocks noChangeAspect="1" noChangeArrowheads="1"/>
          </p:cNvPicPr>
          <p:nvPr/>
        </p:nvPicPr>
        <p:blipFill rotWithShape="1">
          <a:blip r:embed="rId5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916" r="48583" b="-1"/>
          <a:stretch/>
        </p:blipFill>
        <p:spPr bwMode="auto">
          <a:xfrm>
            <a:off x="4572000" y="10"/>
            <a:ext cx="457200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514360" y="4259238"/>
            <a:ext cx="8387185" cy="2090024"/>
          </a:xfrm>
        </p:spPr>
        <p:txBody>
          <a:bodyPr vert="horz" lIns="91440" tIns="45720" rIns="91440" bIns="45720" rtlCol="0" anchor="b">
            <a:normAutofit/>
          </a:bodyPr>
          <a:lstStyle/>
          <a:p>
            <a:pPr algn="justLow"/>
            <a:r>
              <a:rPr lang="en-US" sz="1800" b="1" cap="none" dirty="0" smtClean="0"/>
              <a:t>Se </a:t>
            </a:r>
            <a:r>
              <a:rPr lang="en-US" sz="1800" b="1" cap="none" dirty="0" err="1" smtClean="0"/>
              <a:t>realiza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una</a:t>
            </a:r>
            <a:r>
              <a:rPr lang="en-US" sz="1800" b="1" cap="none" dirty="0" smtClean="0"/>
              <a:t>  </a:t>
            </a:r>
            <a:r>
              <a:rPr lang="en-US" sz="1800" b="1" cap="none" dirty="0" err="1" smtClean="0"/>
              <a:t>evaluación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auténtica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basada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evidencias</a:t>
            </a:r>
            <a:r>
              <a:rPr lang="en-US" sz="1800" b="1" cap="none" dirty="0" smtClean="0"/>
              <a:t> y </a:t>
            </a:r>
            <a:r>
              <a:rPr lang="en-US" sz="1800" b="1" cap="none" dirty="0" err="1" smtClean="0"/>
              <a:t>en</a:t>
            </a:r>
            <a:r>
              <a:rPr lang="en-US" sz="1800" b="1" cap="none" dirty="0" smtClean="0"/>
              <a:t> la </a:t>
            </a:r>
            <a:r>
              <a:rPr lang="en-US" sz="1800" b="1" cap="none" dirty="0" err="1" smtClean="0"/>
              <a:t>recopilación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información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sobre</a:t>
            </a:r>
            <a:r>
              <a:rPr lang="en-US" sz="1800" b="1" cap="none" dirty="0" smtClean="0"/>
              <a:t> el </a:t>
            </a:r>
            <a:r>
              <a:rPr lang="en-US" sz="1800" b="1" cap="none" dirty="0" err="1" smtClean="0"/>
              <a:t>aprendizaje</a:t>
            </a:r>
            <a:r>
              <a:rPr lang="en-US" sz="1800" b="1" cap="none" dirty="0" smtClean="0"/>
              <a:t> del </a:t>
            </a:r>
            <a:r>
              <a:rPr lang="en-US" sz="1800" b="1" cap="none" dirty="0" err="1" smtClean="0"/>
              <a:t>estudiante</a:t>
            </a:r>
            <a:r>
              <a:rPr lang="en-US" sz="1800" b="1" cap="none" dirty="0" smtClean="0"/>
              <a:t/>
            </a:r>
            <a:br>
              <a:rPr lang="en-US" sz="1800" b="1" cap="none" dirty="0" smtClean="0"/>
            </a:br>
            <a:endParaRPr lang="en-US" sz="1800" b="1" cap="none" dirty="0"/>
          </a:p>
        </p:txBody>
      </p:sp>
    </p:spTree>
    <p:extLst>
      <p:ext uri="{BB962C8B-B14F-4D97-AF65-F5344CB8AC3E}">
        <p14:creationId xmlns:p14="http://schemas.microsoft.com/office/powerpoint/2010/main" val="25429664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85" name="Rectangle 3084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143" name="Picture 14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145" name="Picture 144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 useBgFill="1">
        <p:nvSpPr>
          <p:cNvPr id="147" name="Rectangle 14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"/>
            <a:ext cx="9143999" cy="45437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9" name="Rectangle 148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85907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1" name="Rectangle 150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0086" y="-1"/>
            <a:ext cx="3183914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3075" name="Picture 3" descr="C:\Users\Martha\Documents\DSC_009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00" r="26306" b="2"/>
          <a:stretch/>
        </p:blipFill>
        <p:spPr bwMode="auto">
          <a:xfrm>
            <a:off x="20" y="10"/>
            <a:ext cx="3490701" cy="420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4" name="Picture 2" descr="C:\Users\Martha\Documents\IMG_4850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2224" b="3"/>
          <a:stretch/>
        </p:blipFill>
        <p:spPr bwMode="auto">
          <a:xfrm>
            <a:off x="20" y="4206240"/>
            <a:ext cx="3487181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859077" y="1268760"/>
            <a:ext cx="4463935" cy="3528392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1800" b="1" cap="none" dirty="0" smtClean="0"/>
              <a:t>al </a:t>
            </a:r>
            <a:r>
              <a:rPr lang="en-US" sz="1800" b="1" cap="none" dirty="0" err="1" smtClean="0"/>
              <a:t>finalizar</a:t>
            </a:r>
            <a:r>
              <a:rPr lang="en-US" sz="1800" b="1" cap="none" dirty="0" smtClean="0"/>
              <a:t> un </a:t>
            </a:r>
            <a:r>
              <a:rPr lang="en-US" sz="1800" b="1" cap="none" dirty="0" err="1" smtClean="0"/>
              <a:t>parcial</a:t>
            </a:r>
            <a:r>
              <a:rPr lang="en-US" sz="1800" b="1" cap="none" dirty="0" smtClean="0"/>
              <a:t> y al </a:t>
            </a:r>
            <a:r>
              <a:rPr lang="en-US" sz="1800" b="1" cap="none" dirty="0" err="1" smtClean="0"/>
              <a:t>término</a:t>
            </a:r>
            <a:r>
              <a:rPr lang="en-US" sz="1800" b="1" cap="none" dirty="0" smtClean="0"/>
              <a:t> de un </a:t>
            </a:r>
            <a:r>
              <a:rPr lang="en-US" sz="1800" b="1" cap="none" dirty="0" err="1" smtClean="0"/>
              <a:t>quimestre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los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docentes</a:t>
            </a:r>
            <a:r>
              <a:rPr lang="en-US" sz="1800" b="1" cap="none" dirty="0" smtClean="0"/>
              <a:t> y </a:t>
            </a:r>
            <a:r>
              <a:rPr lang="en-US" sz="1800" b="1" cap="none" dirty="0" err="1" smtClean="0"/>
              <a:t>estudiantes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realizan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manera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cooperativa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durante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una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semana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actividades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evaluación</a:t>
            </a:r>
            <a:r>
              <a:rPr lang="en-US" sz="1800" b="1" cap="none" dirty="0" smtClean="0"/>
              <a:t> de la </a:t>
            </a:r>
            <a:r>
              <a:rPr lang="en-US" sz="1800" b="1" cap="none" dirty="0" err="1" smtClean="0"/>
              <a:t>comprensión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alcanzada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los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proyectos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desarrollados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durante</a:t>
            </a:r>
            <a:r>
              <a:rPr lang="en-US" sz="1800" b="1" cap="none" dirty="0" smtClean="0"/>
              <a:t> el </a:t>
            </a:r>
            <a:r>
              <a:rPr lang="en-US" sz="1800" b="1" cap="none" dirty="0" err="1" smtClean="0"/>
              <a:t>período</a:t>
            </a:r>
            <a:r>
              <a:rPr lang="en-US" sz="1800" b="1" cap="none" dirty="0" smtClean="0"/>
              <a:t/>
            </a:r>
            <a:br>
              <a:rPr lang="en-US" sz="1800" b="1" cap="none" dirty="0" smtClean="0"/>
            </a:br>
            <a:r>
              <a:rPr lang="en-US" sz="1800" b="1" cap="none" dirty="0" smtClean="0"/>
              <a:t> </a:t>
            </a:r>
            <a:endParaRPr lang="en-US" sz="1800" b="1" cap="none" dirty="0"/>
          </a:p>
        </p:txBody>
      </p:sp>
    </p:spTree>
    <p:extLst>
      <p:ext uri="{BB962C8B-B14F-4D97-AF65-F5344CB8AC3E}">
        <p14:creationId xmlns:p14="http://schemas.microsoft.com/office/powerpoint/2010/main" val="9994008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04" name="Rectangle 4103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4" name="Picture 73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76" name="Picture 75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sp useBgFill="1">
        <p:nvSpPr>
          <p:cNvPr id="78" name="Rectangle 77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-2"/>
            <a:ext cx="9143999" cy="4543721"/>
          </a:xfrm>
          <a:prstGeom prst="rect">
            <a:avLst/>
          </a:prstGeom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0" name="Rectangle 79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859077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2" name="Rectangle 81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5960086" y="-1"/>
            <a:ext cx="3183914" cy="536715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4099" name="Picture 3" descr="C:\Users\Martha\Documents\DSC_0028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2924" r="11682" b="2"/>
          <a:stretch/>
        </p:blipFill>
        <p:spPr bwMode="auto">
          <a:xfrm>
            <a:off x="20" y="10"/>
            <a:ext cx="3490701" cy="420623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098" name="Picture 2" descr="C:\Users\Martha\Documents\DSC_0094.JPG"/>
          <p:cNvPicPr>
            <a:picLocks noChangeAspect="1" noChangeArrowheads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1498" r="726" b="3"/>
          <a:stretch/>
        </p:blipFill>
        <p:spPr bwMode="auto">
          <a:xfrm>
            <a:off x="20" y="4206240"/>
            <a:ext cx="3487181" cy="265176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766713" y="285171"/>
            <a:ext cx="4673014" cy="4089980"/>
          </a:xfrm>
          <a:noFill/>
          <a:ln w="19050">
            <a:noFill/>
            <a:prstDash val="dash"/>
          </a:ln>
        </p:spPr>
        <p:txBody>
          <a:bodyPr vert="horz" lIns="91440" tIns="45720" rIns="91440" bIns="45720" rtlCol="0" anchor="b">
            <a:normAutofit/>
          </a:bodyPr>
          <a:lstStyle/>
          <a:p>
            <a:pPr algn="l"/>
            <a:r>
              <a:rPr lang="en-US" sz="1800" b="1" cap="none" dirty="0" smtClean="0"/>
              <a:t>se </a:t>
            </a:r>
            <a:r>
              <a:rPr lang="en-US" sz="1800" b="1" cap="none" dirty="0" err="1" smtClean="0"/>
              <a:t>valora</a:t>
            </a:r>
            <a:r>
              <a:rPr lang="en-US" sz="1800" b="1" cap="none" dirty="0" smtClean="0"/>
              <a:t> que el </a:t>
            </a:r>
            <a:r>
              <a:rPr lang="en-US" sz="1800" b="1" cap="none" dirty="0" err="1" smtClean="0"/>
              <a:t>estudiante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haga</a:t>
            </a:r>
            <a:r>
              <a:rPr lang="en-US" sz="1800" b="1" cap="none" dirty="0" smtClean="0"/>
              <a:t> el </a:t>
            </a:r>
            <a:r>
              <a:rPr lang="en-US" sz="1800" b="1" cap="none" dirty="0" err="1" smtClean="0"/>
              <a:t>proceso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comprensión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completo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es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decir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en</a:t>
            </a:r>
            <a:r>
              <a:rPr lang="en-US" sz="1800" b="1" cap="none" dirty="0" smtClean="0"/>
              <a:t> las </a:t>
            </a:r>
            <a:r>
              <a:rPr lang="en-US" sz="1800" b="1" cap="none" dirty="0" err="1" smtClean="0"/>
              <a:t>cuatro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dimensiones</a:t>
            </a:r>
            <a:r>
              <a:rPr lang="x-none" sz="1800" b="1" cap="none" dirty="0" smtClean="0"/>
              <a:t>:</a:t>
            </a:r>
            <a:br>
              <a:rPr lang="x-none" sz="1800" b="1" cap="none" dirty="0" smtClean="0"/>
            </a:br>
            <a:r>
              <a:rPr lang="x-none" sz="1800" b="1" cap="none" dirty="0" smtClean="0"/>
              <a:t/>
            </a:r>
            <a:br>
              <a:rPr lang="x-none" sz="1800" b="1" cap="none" dirty="0" smtClean="0"/>
            </a:br>
            <a:r>
              <a:rPr lang="en-US" sz="1800" b="1" cap="none" dirty="0" err="1" smtClean="0"/>
              <a:t>contenidos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propósitos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metodología</a:t>
            </a:r>
            <a:r>
              <a:rPr lang="en-US" sz="1800" b="1" cap="none" dirty="0" smtClean="0"/>
              <a:t> y que sea </a:t>
            </a:r>
            <a:r>
              <a:rPr lang="en-US" sz="1800" b="1" cap="none" dirty="0" err="1" smtClean="0"/>
              <a:t>capaz</a:t>
            </a:r>
            <a:r>
              <a:rPr lang="en-US" sz="1800" b="1" cap="none" dirty="0" smtClean="0"/>
              <a:t> de </a:t>
            </a:r>
            <a:r>
              <a:rPr lang="en-US" sz="1800" b="1" cap="none" dirty="0" err="1" smtClean="0"/>
              <a:t>comunicar</a:t>
            </a:r>
            <a:r>
              <a:rPr lang="en-US" sz="1800" b="1" cap="none" dirty="0" smtClean="0"/>
              <a:t>, de </a:t>
            </a:r>
            <a:r>
              <a:rPr lang="en-US" sz="1800" b="1" cap="none" dirty="0" err="1" smtClean="0"/>
              <a:t>diversas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formas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todo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aquello</a:t>
            </a:r>
            <a:r>
              <a:rPr lang="en-US" sz="1800" b="1" cap="none" dirty="0" smtClean="0"/>
              <a:t> que </a:t>
            </a:r>
            <a:r>
              <a:rPr lang="en-US" sz="1800" b="1" cap="none" dirty="0" err="1" smtClean="0"/>
              <a:t>comprendió</a:t>
            </a:r>
            <a:r>
              <a:rPr lang="en-US" sz="1800" b="1" cap="none" dirty="0" smtClean="0"/>
              <a:t>.</a:t>
            </a:r>
            <a:endParaRPr lang="en-US" sz="1800" b="1" cap="none" dirty="0"/>
          </a:p>
        </p:txBody>
      </p:sp>
    </p:spTree>
    <p:extLst>
      <p:ext uri="{BB962C8B-B14F-4D97-AF65-F5344CB8AC3E}">
        <p14:creationId xmlns:p14="http://schemas.microsoft.com/office/powerpoint/2010/main" val="32067535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7" name="Rectangle 5126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 bwMode="white">
          <a:xfrm>
            <a:off x="0" y="0"/>
            <a:ext cx="9144000" cy="6858000"/>
          </a:xfrm>
          <a:prstGeom prst="rect">
            <a:avLst/>
          </a:prstGeom>
          <a:solidFill>
            <a:schemeClr val="bg1"/>
          </a:solidFill>
          <a:ln>
            <a:noFill/>
          </a:ln>
          <a:effectLst/>
        </p:spPr>
      </p:sp>
      <p:pic>
        <p:nvPicPr>
          <p:cNvPr id="73" name="Picture 72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9144000" cy="1441450"/>
          </a:xfrm>
          <a:prstGeom prst="rect">
            <a:avLst/>
          </a:prstGeom>
        </p:spPr>
      </p:pic>
      <p:pic>
        <p:nvPicPr>
          <p:cNvPr id="75" name="Picture 74"/>
          <p:cNvPicPr>
            <a:picLocks noGrp="1" noRot="1" noChangeAspect="1" noMove="1" noResize="1" noEditPoints="1" noAdjustHandles="1" noChangeArrowheads="1" noChangeShapeType="1" noCrop="1"/>
          </p:cNvPic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4375150"/>
            <a:ext cx="9144000" cy="2482850"/>
          </a:xfrm>
          <a:prstGeom prst="rect">
            <a:avLst/>
          </a:prstGeom>
        </p:spPr>
      </p:pic>
      <p:pic>
        <p:nvPicPr>
          <p:cNvPr id="5122" name="Picture 2" descr="C:\Users\Martha\Documents\DSC_0017.JPG"/>
          <p:cNvPicPr>
            <a:picLocks noChangeAspect="1" noChangeArrowheads="1"/>
          </p:cNvPicPr>
          <p:nvPr/>
        </p:nvPicPr>
        <p:blipFill rotWithShape="1">
          <a:blip r:embed="rId4" cstate="print">
            <a:alphaModFix amt="4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187" r="4812" b="-1"/>
          <a:stretch/>
        </p:blipFill>
        <p:spPr bwMode="auto">
          <a:xfrm>
            <a:off x="20" y="10"/>
            <a:ext cx="9143980" cy="68579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230909" y="3397969"/>
            <a:ext cx="8682182" cy="3460031"/>
          </a:xfrm>
        </p:spPr>
        <p:txBody>
          <a:bodyPr vert="horz" lIns="91440" tIns="45720" rIns="91440" bIns="45720" rtlCol="0" anchor="b">
            <a:noAutofit/>
          </a:bodyPr>
          <a:lstStyle/>
          <a:p>
            <a:pPr algn="justLow"/>
            <a:r>
              <a:rPr lang="en-US" sz="1800" b="1" cap="none" dirty="0" smtClean="0"/>
              <a:t>se </a:t>
            </a:r>
            <a:r>
              <a:rPr lang="en-US" sz="1800" b="1" cap="none" dirty="0" err="1" smtClean="0"/>
              <a:t>pide</a:t>
            </a:r>
            <a:r>
              <a:rPr lang="en-US" sz="1800" b="1" cap="none" dirty="0" smtClean="0"/>
              <a:t> a </a:t>
            </a:r>
            <a:r>
              <a:rPr lang="en-US" sz="1800" b="1" cap="none" dirty="0" err="1" smtClean="0"/>
              <a:t>los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estudiantes</a:t>
            </a:r>
            <a:r>
              <a:rPr lang="en-US" sz="1800" b="1" cap="none" dirty="0" smtClean="0"/>
              <a:t> que </a:t>
            </a:r>
            <a:r>
              <a:rPr lang="en-US" sz="1800" b="1" cap="none" dirty="0" err="1" smtClean="0"/>
              <a:t>escojan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sus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trabajos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mejor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realizados</a:t>
            </a:r>
            <a:r>
              <a:rPr lang="en-US" sz="1800" b="1" cap="none" dirty="0" smtClean="0"/>
              <a:t> y que </a:t>
            </a:r>
            <a:r>
              <a:rPr lang="en-US" sz="1800" b="1" cap="none" dirty="0" err="1" smtClean="0"/>
              <a:t>justifiquen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su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elección</a:t>
            </a:r>
            <a:r>
              <a:rPr lang="en-US" sz="1800" b="1" cap="none" dirty="0" smtClean="0"/>
              <a:t> para </a:t>
            </a:r>
            <a:r>
              <a:rPr lang="en-US" sz="1800" b="1" cap="none" dirty="0" err="1" smtClean="0"/>
              <a:t>ayudarles</a:t>
            </a:r>
            <a:r>
              <a:rPr lang="en-US" sz="1800" b="1" cap="none" dirty="0" smtClean="0"/>
              <a:t> a </a:t>
            </a:r>
            <a:r>
              <a:rPr lang="en-US" sz="1800" b="1" cap="none" dirty="0" err="1" smtClean="0"/>
              <a:t>reflexionar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sobre</a:t>
            </a:r>
            <a:r>
              <a:rPr lang="en-US" sz="1800" b="1" cap="none" dirty="0" smtClean="0"/>
              <a:t> el </a:t>
            </a:r>
            <a:r>
              <a:rPr lang="en-US" sz="1800" b="1" cap="none" dirty="0" err="1" smtClean="0"/>
              <a:t>propio</a:t>
            </a:r>
            <a:r>
              <a:rPr lang="en-US" sz="1800" b="1" cap="none" dirty="0" smtClean="0"/>
              <a:t> </a:t>
            </a:r>
            <a:r>
              <a:rPr lang="en-US" sz="1800" b="1" cap="none" dirty="0" err="1" smtClean="0"/>
              <a:t>aprendizaje</a:t>
            </a:r>
            <a:r>
              <a:rPr lang="en-US" sz="1800" b="1" cap="none" dirty="0" smtClean="0"/>
              <a:t> (</a:t>
            </a:r>
            <a:r>
              <a:rPr lang="en-US" sz="1800" b="1" cap="none" dirty="0" err="1" smtClean="0"/>
              <a:t>metacognición</a:t>
            </a:r>
            <a:r>
              <a:rPr lang="en-US" sz="1800" b="1" cap="none" dirty="0" smtClean="0"/>
              <a:t>, </a:t>
            </a:r>
            <a:r>
              <a:rPr lang="en-US" sz="1800" b="1" cap="none" dirty="0" err="1" smtClean="0"/>
              <a:t>elaboración</a:t>
            </a:r>
            <a:r>
              <a:rPr lang="en-US" sz="1800" b="1" cap="none" dirty="0" smtClean="0"/>
              <a:t> del portfolio)</a:t>
            </a:r>
            <a:endParaRPr lang="en-US" sz="1800" b="1" cap="none" dirty="0"/>
          </a:p>
        </p:txBody>
      </p:sp>
    </p:spTree>
    <p:extLst>
      <p:ext uri="{BB962C8B-B14F-4D97-AF65-F5344CB8AC3E}">
        <p14:creationId xmlns:p14="http://schemas.microsoft.com/office/powerpoint/2010/main" val="29580836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 dirty="0"/>
          </a:p>
        </p:txBody>
      </p:sp>
      <p:pic>
        <p:nvPicPr>
          <p:cNvPr id="1026" name="Picture 2" descr="C:\Users\Martha\Desktop\FOTOS PROYECTOS\20170405_095542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432" y="764705"/>
            <a:ext cx="7332761" cy="51845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7237182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Título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s-EC"/>
          </a:p>
        </p:txBody>
      </p:sp>
      <p:pic>
        <p:nvPicPr>
          <p:cNvPr id="2050" name="Picture 2" descr="C:\Users\Martha\Desktop\FOTOS PROYECTOS\20170405_082905.jpg"/>
          <p:cNvPicPr>
            <a:picLocks noGrp="1" noChangeAspect="1" noChangeArrowheads="1"/>
          </p:cNvPicPr>
          <p:nvPr>
            <p:ph idx="1"/>
          </p:nvPr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58433" y="476672"/>
            <a:ext cx="7106055" cy="583264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87610087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Rectangle 75"/>
          <p:cNvSpPr>
            <a:spLocks noGrp="1" noRot="1" noChangeAspect="1" noMove="1" noResize="1" noEditPoints="1" noAdjustHandles="1" noChangeArrowheads="1" noChangeShapeType="1" noTextEdit="1"/>
          </p:cNvSpPr>
          <p:nvPr>
            <p:extLst>
              <p:ext uri="{386F3935-93C4-4BCD-93E2-E3B085C9AB24}">
                <p16:designElem xmlns="" xmlns:p16="http://schemas.microsoft.com/office/powerpoint/2015/main" val="1"/>
              </p:ext>
            </p:extLst>
          </p:nvPr>
        </p:nvSpPr>
        <p:spPr>
          <a:xfrm>
            <a:off x="0" y="0"/>
            <a:ext cx="3498585" cy="6858000"/>
          </a:xfrm>
          <a:prstGeom prst="rect">
            <a:avLst/>
          </a:prstGeom>
          <a:solidFill>
            <a:schemeClr val="bg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150" name="Picture 2"/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03" r="16663" b="3"/>
          <a:stretch/>
        </p:blipFill>
        <p:spPr>
          <a:xfrm>
            <a:off x="20" y="4206239"/>
            <a:ext cx="3127225" cy="2651761"/>
          </a:xfrm>
          <a:prstGeom prst="rect">
            <a:avLst/>
          </a:prstGeom>
        </p:spPr>
      </p:pic>
      <p:pic>
        <p:nvPicPr>
          <p:cNvPr id="6147" name="Picture 3" descr="IMG-20170421-WA0029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4309" r="23870" b="-2"/>
          <a:stretch/>
        </p:blipFill>
        <p:spPr bwMode="auto">
          <a:xfrm>
            <a:off x="20" y="-2"/>
            <a:ext cx="3127226" cy="4206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1 Título"/>
          <p:cNvSpPr>
            <a:spLocks noGrp="1"/>
          </p:cNvSpPr>
          <p:nvPr>
            <p:ph type="title"/>
          </p:nvPr>
        </p:nvSpPr>
        <p:spPr>
          <a:xfrm>
            <a:off x="3498585" y="427181"/>
            <a:ext cx="4045527" cy="6003637"/>
          </a:xfrm>
        </p:spPr>
        <p:txBody>
          <a:bodyPr>
            <a:noAutofit/>
          </a:bodyPr>
          <a:lstStyle/>
          <a:p>
            <a:pPr algn="l"/>
            <a:r>
              <a:rPr lang="es-EC" sz="2000" b="1" cap="none" dirty="0" smtClean="0"/>
              <a:t>Los </a:t>
            </a:r>
            <a:r>
              <a:rPr lang="es-EC" sz="2000" b="1" cap="none" dirty="0" smtClean="0"/>
              <a:t>estudiantes de Segundo de Bachillerato representan un pasaje de la muerte-asesinato de García Moreno (Presidente Constitucional de la República </a:t>
            </a:r>
            <a:r>
              <a:rPr lang="es-EC" sz="2000" b="1" cap="none" dirty="0" smtClean="0"/>
              <a:t>del </a:t>
            </a:r>
            <a:r>
              <a:rPr lang="es-EC" sz="2000" b="1" cap="none" dirty="0" smtClean="0"/>
              <a:t>Ecuador</a:t>
            </a:r>
            <a:r>
              <a:rPr lang="es-EC" sz="2000" b="1" cap="none" dirty="0" smtClean="0"/>
              <a:t>)</a:t>
            </a:r>
            <a:r>
              <a:rPr lang="x-none" sz="2000" b="1" cap="none" dirty="0" smtClean="0"/>
              <a:t/>
            </a:r>
            <a:br>
              <a:rPr lang="x-none" sz="2000" b="1" cap="none" dirty="0" smtClean="0"/>
            </a:br>
            <a:r>
              <a:rPr lang="es-EC" sz="2000" b="1" cap="none" dirty="0" smtClean="0"/>
              <a:t/>
            </a:r>
            <a:br>
              <a:rPr lang="es-EC" sz="2000" b="1" cap="none" dirty="0" smtClean="0"/>
            </a:br>
            <a:r>
              <a:rPr lang="es-EC" sz="2000" b="1" cap="none" dirty="0" smtClean="0"/>
              <a:t/>
            </a:r>
            <a:br>
              <a:rPr lang="es-EC" sz="2000" b="1" cap="none" dirty="0" smtClean="0"/>
            </a:br>
            <a:endParaRPr lang="es-EC" sz="2000" b="1" dirty="0"/>
          </a:p>
        </p:txBody>
      </p:sp>
    </p:spTree>
    <p:extLst>
      <p:ext uri="{BB962C8B-B14F-4D97-AF65-F5344CB8AC3E}">
        <p14:creationId xmlns:p14="http://schemas.microsoft.com/office/powerpoint/2010/main" val="3907335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Vapor Trail">
  <a:themeElements>
    <a:clrScheme name="Vapor Trail">
      <a:dk1>
        <a:sysClr val="windowText" lastClr="000000"/>
      </a:dk1>
      <a:lt1>
        <a:sysClr val="window" lastClr="FFFFFF"/>
      </a:lt1>
      <a:dk2>
        <a:srgbClr val="454545"/>
      </a:dk2>
      <a:lt2>
        <a:srgbClr val="DADADA"/>
      </a:lt2>
      <a:accent1>
        <a:srgbClr val="DF2E28"/>
      </a:accent1>
      <a:accent2>
        <a:srgbClr val="FE801A"/>
      </a:accent2>
      <a:accent3>
        <a:srgbClr val="E9BF35"/>
      </a:accent3>
      <a:accent4>
        <a:srgbClr val="81BB42"/>
      </a:accent4>
      <a:accent5>
        <a:srgbClr val="32C7A9"/>
      </a:accent5>
      <a:accent6>
        <a:srgbClr val="4A9BDC"/>
      </a:accent6>
      <a:hlink>
        <a:srgbClr val="F0532B"/>
      </a:hlink>
      <a:folHlink>
        <a:srgbClr val="F38B53"/>
      </a:folHlink>
    </a:clrScheme>
    <a:fontScheme name="Vapor Trail">
      <a:maj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Vapor Trail">
      <a:fillStyleLst>
        <a:solidFill>
          <a:schemeClr val="phClr"/>
        </a:solidFill>
        <a:gradFill rotWithShape="1">
          <a:gsLst>
            <a:gs pos="0">
              <a:schemeClr val="phClr">
                <a:tint val="69000"/>
                <a:alpha val="100000"/>
                <a:satMod val="109000"/>
                <a:lumMod val="110000"/>
              </a:schemeClr>
            </a:gs>
            <a:gs pos="52000">
              <a:schemeClr val="phClr">
                <a:tint val="74000"/>
                <a:satMod val="100000"/>
                <a:lumMod val="104000"/>
              </a:schemeClr>
            </a:gs>
            <a:gs pos="100000">
              <a:schemeClr val="phClr">
                <a:tint val="78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satMod val="100000"/>
                <a:lumMod val="104000"/>
              </a:schemeClr>
            </a:gs>
            <a:gs pos="78000">
              <a:schemeClr val="phClr">
                <a:shade val="100000"/>
                <a:satMod val="11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  <a:scene3d>
            <a:camera prst="orthographicFront">
              <a:rot lat="0" lon="0" rev="0"/>
            </a:camera>
            <a:lightRig rig="threePt" dir="t"/>
          </a:scene3d>
          <a:sp3d>
            <a:bevelT w="25400" h="12700"/>
          </a:sp3d>
        </a:effectStyle>
        <a:effectStyle>
          <a:effectLst>
            <a:outerShdw blurRad="57150" dist="19050" dir="5400000" algn="ctr" rotWithShape="0">
              <a:srgbClr val="000000">
                <a:alpha val="48000"/>
              </a:srgbClr>
            </a:outerShdw>
          </a:effectLst>
          <a:scene3d>
            <a:camera prst="orthographicFront">
              <a:rot lat="0" lon="0" rev="0"/>
            </a:camera>
            <a:lightRig rig="threePt" dir="t"/>
          </a:scene3d>
          <a:sp3d>
            <a:bevelT w="50800" h="25400"/>
          </a:sp3d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satMod val="150000"/>
                <a:lumMod val="102000"/>
              </a:schemeClr>
            </a:gs>
            <a:gs pos="50000">
              <a:schemeClr val="phClr">
                <a:tint val="98000"/>
                <a:shade val="90000"/>
                <a:satMod val="13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Vapor Trail" id="{4FDF2955-7D9C-493C-B9F9-C205151B46CD}" vid="{8F31A783-2159-4870-BC29-2BA7D038EA44}"/>
    </a:ext>
  </a:extLst>
</a:theme>
</file>

<file path=ppt/theme/theme2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Adjacency</Template>
  <TotalTime>675</TotalTime>
  <Words>252</Words>
  <Application>Microsoft Office PowerPoint</Application>
  <PresentationFormat>Presentación en pantalla (4:3)</PresentationFormat>
  <Paragraphs>15</Paragraphs>
  <Slides>11</Slides>
  <Notes>3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Títulos de diapositiva</vt:lpstr>
      </vt:variant>
      <vt:variant>
        <vt:i4>11</vt:i4>
      </vt:variant>
    </vt:vector>
  </HeadingPairs>
  <TitlesOfParts>
    <vt:vector size="12" baseType="lpstr">
      <vt:lpstr>Vapor Trail</vt:lpstr>
      <vt:lpstr>Evaluación auténtica        agosto 2017</vt:lpstr>
      <vt:lpstr>En el año 2016 el Colegio San Gabriel cambia su modelo pedagógico que se explicita en el proyecto Innova-Acción XXI. En el mismo se propone otra forma de evaluar.</vt:lpstr>
      <vt:lpstr>Se realiza una  evaluación auténtica basada en evidencias y en la recopilación de información sobre el aprendizaje del estudiante </vt:lpstr>
      <vt:lpstr>al finalizar un parcial y al término de un quimestre, los docentes y estudiantes realizan de manera cooperativa, durante una semana, actividades de evaluación de la comprensión alcanzada en los proyectos desarrollados durante el período  </vt:lpstr>
      <vt:lpstr>se valora que el estudiante haga el proceso de comprensión completo, es decir en las cuatro dimensiones:  contenidos, propósitos, metodología y que sea capaz de comunicar, de diversas formas, todo aquello que comprendió.</vt:lpstr>
      <vt:lpstr>se pide a los estudiantes que escojan sus trabajos mejor realizados y que justifiquen su elección para ayudarles a reflexionar sobre el propio aprendizaje (metacognición, elaboración del portfolio)</vt:lpstr>
      <vt:lpstr>Presentación de PowerPoint</vt:lpstr>
      <vt:lpstr>Presentación de PowerPoint</vt:lpstr>
      <vt:lpstr>Los estudiantes de Segundo de Bachillerato representan un pasaje de la muerte-asesinato de García Moreno (Presidente Constitucional de la República del Ecuador)   </vt:lpstr>
      <vt:lpstr>aaaaaaaaaaaa</vt:lpstr>
      <vt:lpstr>cuando el propósito es la comprensión, el proceso de valoración más que una evaluación es una parte del proceso de aprendizaje y debe contribuir significativamente al mismo.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Martha</dc:creator>
  <cp:lastModifiedBy>Martha</cp:lastModifiedBy>
  <cp:revision>30</cp:revision>
  <dcterms:created xsi:type="dcterms:W3CDTF">2017-08-30T14:02:17Z</dcterms:created>
  <dcterms:modified xsi:type="dcterms:W3CDTF">2017-08-31T19:22:18Z</dcterms:modified>
</cp:coreProperties>
</file>