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92" r:id="rId3"/>
    <p:sldId id="286" r:id="rId4"/>
    <p:sldId id="293" r:id="rId5"/>
    <p:sldId id="285" r:id="rId6"/>
    <p:sldId id="289" r:id="rId7"/>
    <p:sldId id="257" r:id="rId8"/>
    <p:sldId id="287" r:id="rId9"/>
    <p:sldId id="282" r:id="rId10"/>
    <p:sldId id="263" r:id="rId11"/>
    <p:sldId id="295" r:id="rId12"/>
    <p:sldId id="262" r:id="rId13"/>
    <p:sldId id="290" r:id="rId14"/>
    <p:sldId id="288" r:id="rId15"/>
    <p:sldId id="283" r:id="rId16"/>
    <p:sldId id="265" r:id="rId17"/>
    <p:sldId id="261" r:id="rId18"/>
    <p:sldId id="267" r:id="rId19"/>
    <p:sldId id="272" r:id="rId20"/>
    <p:sldId id="296" r:id="rId21"/>
    <p:sldId id="273" r:id="rId22"/>
    <p:sldId id="284" r:id="rId23"/>
    <p:sldId id="281" r:id="rId24"/>
  </p:sldIdLst>
  <p:sldSz cx="9144000" cy="6858000" type="screen4x3"/>
  <p:notesSz cx="6858000" cy="9144000"/>
  <p:defaultTextStyle>
    <a:defPPr>
      <a:defRPr lang="es-B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EA36"/>
    <a:srgbClr val="1E2E0C"/>
    <a:srgbClr val="9DEE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56E28F-4044-4BB3-9683-0ABD819B4137}" type="doc">
      <dgm:prSet loTypeId="urn:microsoft.com/office/officeart/2005/8/layout/matrix1" loCatId="matrix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s-BO"/>
        </a:p>
      </dgm:t>
    </dgm:pt>
    <dgm:pt modelId="{52A6967C-B698-414E-8356-4FD52DA36CD9}">
      <dgm:prSet phldrT="[Texto]" custT="1"/>
      <dgm:spPr/>
      <dgm:t>
        <a:bodyPr/>
        <a:lstStyle/>
        <a:p>
          <a:r>
            <a:rPr lang="es-BO" sz="3200" b="0" cap="all" spc="0" dirty="0" smtClean="0">
              <a:ln w="9000" cmpd="sng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12700" stA="28000" endPos="45000" dist="1000" dir="5400000" sy="-100000" algn="bl" rotWithShape="0"/>
              </a:effectLst>
              <a:latin typeface="Eras Bold ITC" pitchFamily="34" charset="0"/>
            </a:rPr>
            <a:t>AUTOEVALUACIÓN</a:t>
          </a:r>
          <a:endParaRPr lang="es-BO" sz="3200" b="0" cap="all" spc="0" dirty="0">
            <a:ln w="9000" cmpd="sng">
              <a:solidFill>
                <a:srgbClr val="0070C0"/>
              </a:solidFill>
              <a:prstDash val="solid"/>
            </a:ln>
            <a:solidFill>
              <a:srgbClr val="0070C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12700" stA="28000" endPos="45000" dist="1000" dir="5400000" sy="-100000" algn="bl" rotWithShape="0"/>
            </a:effectLst>
            <a:latin typeface="Eras Bold ITC" pitchFamily="34" charset="0"/>
          </a:endParaRPr>
        </a:p>
      </dgm:t>
    </dgm:pt>
    <dgm:pt modelId="{1883B4FF-47D2-445A-BD50-320A98777F7B}" type="parTrans" cxnId="{2686F2E5-1049-43EA-B417-380355DBE473}">
      <dgm:prSet/>
      <dgm:spPr/>
      <dgm:t>
        <a:bodyPr/>
        <a:lstStyle/>
        <a:p>
          <a:endParaRPr lang="es-BO"/>
        </a:p>
      </dgm:t>
    </dgm:pt>
    <dgm:pt modelId="{A7F5DD5E-D311-4367-8FC1-943F33A73017}" type="sibTrans" cxnId="{2686F2E5-1049-43EA-B417-380355DBE473}">
      <dgm:prSet/>
      <dgm:spPr/>
      <dgm:t>
        <a:bodyPr/>
        <a:lstStyle/>
        <a:p>
          <a:endParaRPr lang="es-BO"/>
        </a:p>
      </dgm:t>
    </dgm:pt>
    <dgm:pt modelId="{1BF18BF5-E52D-48EB-982C-A524DD92E72D}">
      <dgm:prSet phldrT="[Texto]" custT="1"/>
      <dgm:spPr/>
      <dgm:t>
        <a:bodyPr/>
        <a:lstStyle/>
        <a:p>
          <a:r>
            <a:rPr lang="es-BO" sz="3200" b="1" cap="all" spc="0" dirty="0" smtClean="0">
              <a:ln w="9000" cmpd="sng">
                <a:prstDash val="solid"/>
              </a:ln>
              <a:solidFill>
                <a:schemeClr val="bg1">
                  <a:lumMod val="1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12700" stA="28000" endPos="45000" dist="1000" dir="5400000" sy="-100000" algn="bl" rotWithShape="0"/>
              </a:effectLst>
              <a:latin typeface="Eras Bold ITC" pitchFamily="34" charset="0"/>
            </a:rPr>
            <a:t>SER</a:t>
          </a:r>
          <a:endParaRPr lang="es-BO" sz="3200" b="1" cap="all" spc="0" dirty="0">
            <a:ln w="9000" cmpd="sng">
              <a:prstDash val="solid"/>
            </a:ln>
            <a:solidFill>
              <a:schemeClr val="bg1">
                <a:lumMod val="1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12700" stA="28000" endPos="45000" dist="1000" dir="5400000" sy="-100000" algn="bl" rotWithShape="0"/>
            </a:effectLst>
            <a:latin typeface="Eras Bold ITC" pitchFamily="34" charset="0"/>
          </a:endParaRPr>
        </a:p>
      </dgm:t>
    </dgm:pt>
    <dgm:pt modelId="{252C836D-FC32-499E-A6A6-C1E6A1118F3C}" type="parTrans" cxnId="{09BA2642-AD17-4CA8-87AA-CF14025D524D}">
      <dgm:prSet/>
      <dgm:spPr/>
      <dgm:t>
        <a:bodyPr/>
        <a:lstStyle/>
        <a:p>
          <a:endParaRPr lang="es-BO"/>
        </a:p>
      </dgm:t>
    </dgm:pt>
    <dgm:pt modelId="{136CA4DF-97E1-4349-9774-E5948DBE0756}" type="sibTrans" cxnId="{09BA2642-AD17-4CA8-87AA-CF14025D524D}">
      <dgm:prSet/>
      <dgm:spPr/>
      <dgm:t>
        <a:bodyPr/>
        <a:lstStyle/>
        <a:p>
          <a:endParaRPr lang="es-BO"/>
        </a:p>
      </dgm:t>
    </dgm:pt>
    <dgm:pt modelId="{816D4094-7803-4E12-A0D9-84B5ADF062A4}">
      <dgm:prSet phldrT="[Texto]" custT="1"/>
      <dgm:spPr/>
      <dgm:t>
        <a:bodyPr/>
        <a:lstStyle/>
        <a:p>
          <a:r>
            <a:rPr lang="es-BO" sz="3200" b="1" cap="all" spc="0" dirty="0" smtClean="0">
              <a:ln w="9000" cmpd="sng">
                <a:prstDash val="solid"/>
              </a:ln>
              <a:solidFill>
                <a:schemeClr val="bg1">
                  <a:lumMod val="1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12700" stA="28000" endPos="45000" dist="1000" dir="5400000" sy="-100000" algn="bl" rotWithShape="0"/>
              </a:effectLst>
              <a:latin typeface="Eras Bold ITC" pitchFamily="34" charset="0"/>
            </a:rPr>
            <a:t>SABER</a:t>
          </a:r>
          <a:endParaRPr lang="es-BO" sz="3200" b="1" cap="all" spc="0" dirty="0">
            <a:ln w="9000" cmpd="sng">
              <a:prstDash val="solid"/>
            </a:ln>
            <a:solidFill>
              <a:schemeClr val="bg1">
                <a:lumMod val="1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12700" stA="28000" endPos="45000" dist="1000" dir="5400000" sy="-100000" algn="bl" rotWithShape="0"/>
            </a:effectLst>
            <a:latin typeface="Eras Bold ITC" pitchFamily="34" charset="0"/>
          </a:endParaRPr>
        </a:p>
      </dgm:t>
    </dgm:pt>
    <dgm:pt modelId="{5231E13B-4A17-474E-AFAC-6429036B6D8C}" type="parTrans" cxnId="{5FC09EC3-94D0-41FC-A820-B303E3D34D69}">
      <dgm:prSet/>
      <dgm:spPr/>
      <dgm:t>
        <a:bodyPr/>
        <a:lstStyle/>
        <a:p>
          <a:endParaRPr lang="es-BO"/>
        </a:p>
      </dgm:t>
    </dgm:pt>
    <dgm:pt modelId="{F9044E75-2CC0-4ED2-8365-AC7192D4C1F4}" type="sibTrans" cxnId="{5FC09EC3-94D0-41FC-A820-B303E3D34D69}">
      <dgm:prSet/>
      <dgm:spPr/>
      <dgm:t>
        <a:bodyPr/>
        <a:lstStyle/>
        <a:p>
          <a:endParaRPr lang="es-BO"/>
        </a:p>
      </dgm:t>
    </dgm:pt>
    <dgm:pt modelId="{815DB25A-99D4-4A16-9F2B-0241DF5BE796}">
      <dgm:prSet phldrT="[Texto]" custT="1"/>
      <dgm:spPr/>
      <dgm:t>
        <a:bodyPr/>
        <a:lstStyle/>
        <a:p>
          <a:r>
            <a:rPr lang="es-BO" sz="3200" b="1" cap="all" spc="0" dirty="0" smtClean="0">
              <a:ln w="9000" cmpd="sng">
                <a:prstDash val="solid"/>
              </a:ln>
              <a:solidFill>
                <a:schemeClr val="bg1">
                  <a:lumMod val="1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12700" stA="28000" endPos="45000" dist="1000" dir="5400000" sy="-100000" algn="bl" rotWithShape="0"/>
              </a:effectLst>
              <a:latin typeface="Eras Bold ITC" pitchFamily="34" charset="0"/>
            </a:rPr>
            <a:t>HACER</a:t>
          </a:r>
          <a:endParaRPr lang="es-BO" sz="3200" b="1" cap="all" spc="0" dirty="0">
            <a:ln w="9000" cmpd="sng">
              <a:prstDash val="solid"/>
            </a:ln>
            <a:solidFill>
              <a:schemeClr val="bg1">
                <a:lumMod val="1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12700" stA="28000" endPos="45000" dist="1000" dir="5400000" sy="-100000" algn="bl" rotWithShape="0"/>
            </a:effectLst>
            <a:latin typeface="Eras Bold ITC" pitchFamily="34" charset="0"/>
          </a:endParaRPr>
        </a:p>
      </dgm:t>
    </dgm:pt>
    <dgm:pt modelId="{539D6101-0D24-4E83-92A0-23B504474E7E}" type="parTrans" cxnId="{BAE34EF7-049D-4F08-B30C-ED77B80B7746}">
      <dgm:prSet/>
      <dgm:spPr/>
      <dgm:t>
        <a:bodyPr/>
        <a:lstStyle/>
        <a:p>
          <a:endParaRPr lang="es-BO"/>
        </a:p>
      </dgm:t>
    </dgm:pt>
    <dgm:pt modelId="{68820708-9347-4D91-A3EB-37AD59F0F6B3}" type="sibTrans" cxnId="{BAE34EF7-049D-4F08-B30C-ED77B80B7746}">
      <dgm:prSet/>
      <dgm:spPr/>
      <dgm:t>
        <a:bodyPr/>
        <a:lstStyle/>
        <a:p>
          <a:endParaRPr lang="es-BO"/>
        </a:p>
      </dgm:t>
    </dgm:pt>
    <dgm:pt modelId="{94B9FDA6-1F97-4B1E-8E80-D7D180C86A12}">
      <dgm:prSet phldrT="[Texto]" custT="1"/>
      <dgm:spPr/>
      <dgm:t>
        <a:bodyPr/>
        <a:lstStyle/>
        <a:p>
          <a:r>
            <a:rPr lang="es-BO" sz="3200" b="1" cap="all" spc="0" dirty="0" smtClean="0">
              <a:ln w="9000" cmpd="sng">
                <a:prstDash val="solid"/>
              </a:ln>
              <a:solidFill>
                <a:schemeClr val="bg1">
                  <a:lumMod val="1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12700" stA="28000" endPos="45000" dist="1000" dir="5400000" sy="-100000" algn="bl" rotWithShape="0"/>
              </a:effectLst>
              <a:latin typeface="Eras Bold ITC" pitchFamily="34" charset="0"/>
            </a:rPr>
            <a:t>DECIDIR</a:t>
          </a:r>
          <a:endParaRPr lang="es-BO" sz="3200" b="1" cap="all" spc="0" dirty="0">
            <a:ln w="9000" cmpd="sng">
              <a:prstDash val="solid"/>
            </a:ln>
            <a:solidFill>
              <a:schemeClr val="bg1">
                <a:lumMod val="1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12700" stA="28000" endPos="45000" dist="1000" dir="5400000" sy="-100000" algn="bl" rotWithShape="0"/>
            </a:effectLst>
            <a:latin typeface="Eras Bold ITC" pitchFamily="34" charset="0"/>
          </a:endParaRPr>
        </a:p>
      </dgm:t>
    </dgm:pt>
    <dgm:pt modelId="{155E061B-F49B-476B-8F03-440A333A7886}" type="parTrans" cxnId="{39051462-DD2E-4659-AFBC-6E7F0802B41E}">
      <dgm:prSet/>
      <dgm:spPr/>
      <dgm:t>
        <a:bodyPr/>
        <a:lstStyle/>
        <a:p>
          <a:endParaRPr lang="es-BO"/>
        </a:p>
      </dgm:t>
    </dgm:pt>
    <dgm:pt modelId="{E355218C-E6D9-4FF7-824A-CBA4760D3088}" type="sibTrans" cxnId="{39051462-DD2E-4659-AFBC-6E7F0802B41E}">
      <dgm:prSet/>
      <dgm:spPr/>
      <dgm:t>
        <a:bodyPr/>
        <a:lstStyle/>
        <a:p>
          <a:endParaRPr lang="es-BO"/>
        </a:p>
      </dgm:t>
    </dgm:pt>
    <dgm:pt modelId="{DF02E0C4-3CC9-4F5D-93A9-E41F49B30C3B}" type="pres">
      <dgm:prSet presAssocID="{4156E28F-4044-4BB3-9683-0ABD819B4137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BO"/>
        </a:p>
      </dgm:t>
    </dgm:pt>
    <dgm:pt modelId="{1457BCF9-5FAC-4DC0-9B08-CA889191B1FC}" type="pres">
      <dgm:prSet presAssocID="{4156E28F-4044-4BB3-9683-0ABD819B4137}" presName="matrix" presStyleCnt="0"/>
      <dgm:spPr/>
    </dgm:pt>
    <dgm:pt modelId="{C6C7F0AA-884B-466A-8E8C-49D89CEC6345}" type="pres">
      <dgm:prSet presAssocID="{4156E28F-4044-4BB3-9683-0ABD819B4137}" presName="tile1" presStyleLbl="node1" presStyleIdx="0" presStyleCnt="4" custScaleX="94499" custLinFactNeighborX="1327"/>
      <dgm:spPr/>
      <dgm:t>
        <a:bodyPr/>
        <a:lstStyle/>
        <a:p>
          <a:endParaRPr lang="es-BO"/>
        </a:p>
      </dgm:t>
    </dgm:pt>
    <dgm:pt modelId="{37079D2F-CBB1-4937-93F5-992B56CB2F80}" type="pres">
      <dgm:prSet presAssocID="{4156E28F-4044-4BB3-9683-0ABD819B413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BO"/>
        </a:p>
      </dgm:t>
    </dgm:pt>
    <dgm:pt modelId="{92F6FDE2-D5F7-4891-8546-A0F7C954E8AC}" type="pres">
      <dgm:prSet presAssocID="{4156E28F-4044-4BB3-9683-0ABD819B4137}" presName="tile2" presStyleLbl="node1" presStyleIdx="1" presStyleCnt="4" custScaleX="94499"/>
      <dgm:spPr/>
      <dgm:t>
        <a:bodyPr/>
        <a:lstStyle/>
        <a:p>
          <a:endParaRPr lang="es-BO"/>
        </a:p>
      </dgm:t>
    </dgm:pt>
    <dgm:pt modelId="{2901E35E-5D19-4320-9ADD-299E6ECBBD2F}" type="pres">
      <dgm:prSet presAssocID="{4156E28F-4044-4BB3-9683-0ABD819B413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BO"/>
        </a:p>
      </dgm:t>
    </dgm:pt>
    <dgm:pt modelId="{A5FACF6C-6279-4C36-9755-ACC5DD8E7D35}" type="pres">
      <dgm:prSet presAssocID="{4156E28F-4044-4BB3-9683-0ABD819B4137}" presName="tile3" presStyleLbl="node1" presStyleIdx="2" presStyleCnt="4" custScaleX="94499"/>
      <dgm:spPr/>
      <dgm:t>
        <a:bodyPr/>
        <a:lstStyle/>
        <a:p>
          <a:endParaRPr lang="es-BO"/>
        </a:p>
      </dgm:t>
    </dgm:pt>
    <dgm:pt modelId="{B7597BB2-1D74-4D2A-9289-9310672550AB}" type="pres">
      <dgm:prSet presAssocID="{4156E28F-4044-4BB3-9683-0ABD819B413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BO"/>
        </a:p>
      </dgm:t>
    </dgm:pt>
    <dgm:pt modelId="{19B48B23-9DCA-4667-81B0-C8AC3E755A0C}" type="pres">
      <dgm:prSet presAssocID="{4156E28F-4044-4BB3-9683-0ABD819B4137}" presName="tile4" presStyleLbl="node1" presStyleIdx="3" presStyleCnt="4" custScaleX="94499"/>
      <dgm:spPr/>
      <dgm:t>
        <a:bodyPr/>
        <a:lstStyle/>
        <a:p>
          <a:endParaRPr lang="es-BO"/>
        </a:p>
      </dgm:t>
    </dgm:pt>
    <dgm:pt modelId="{FCE87746-6148-426A-8386-942CDEB72F6A}" type="pres">
      <dgm:prSet presAssocID="{4156E28F-4044-4BB3-9683-0ABD819B413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BO"/>
        </a:p>
      </dgm:t>
    </dgm:pt>
    <dgm:pt modelId="{980F0296-F098-4FB1-AB7B-CC048513711D}" type="pres">
      <dgm:prSet presAssocID="{4156E28F-4044-4BB3-9683-0ABD819B4137}" presName="centerTile" presStyleLbl="fgShp" presStyleIdx="0" presStyleCnt="1" custScaleX="244122">
        <dgm:presLayoutVars>
          <dgm:chMax val="0"/>
          <dgm:chPref val="0"/>
        </dgm:presLayoutVars>
      </dgm:prSet>
      <dgm:spPr/>
      <dgm:t>
        <a:bodyPr/>
        <a:lstStyle/>
        <a:p>
          <a:endParaRPr lang="es-BO"/>
        </a:p>
      </dgm:t>
    </dgm:pt>
  </dgm:ptLst>
  <dgm:cxnLst>
    <dgm:cxn modelId="{EC99D775-96EC-4AAB-8BC4-A839BFB42EF6}" type="presOf" srcId="{94B9FDA6-1F97-4B1E-8E80-D7D180C86A12}" destId="{19B48B23-9DCA-4667-81B0-C8AC3E755A0C}" srcOrd="0" destOrd="0" presId="urn:microsoft.com/office/officeart/2005/8/layout/matrix1"/>
    <dgm:cxn modelId="{AE88BC98-C794-4862-8F33-7453CE59EC0A}" type="presOf" srcId="{816D4094-7803-4E12-A0D9-84B5ADF062A4}" destId="{92F6FDE2-D5F7-4891-8546-A0F7C954E8AC}" srcOrd="0" destOrd="0" presId="urn:microsoft.com/office/officeart/2005/8/layout/matrix1"/>
    <dgm:cxn modelId="{820A846E-9DBB-4AD8-98DD-51043D13B9A5}" type="presOf" srcId="{1BF18BF5-E52D-48EB-982C-A524DD92E72D}" destId="{37079D2F-CBB1-4937-93F5-992B56CB2F80}" srcOrd="1" destOrd="0" presId="urn:microsoft.com/office/officeart/2005/8/layout/matrix1"/>
    <dgm:cxn modelId="{7CC22A5D-2EDA-4681-B8FF-C22EFB7DA4BA}" type="presOf" srcId="{815DB25A-99D4-4A16-9F2B-0241DF5BE796}" destId="{A5FACF6C-6279-4C36-9755-ACC5DD8E7D35}" srcOrd="0" destOrd="0" presId="urn:microsoft.com/office/officeart/2005/8/layout/matrix1"/>
    <dgm:cxn modelId="{39051462-DD2E-4659-AFBC-6E7F0802B41E}" srcId="{52A6967C-B698-414E-8356-4FD52DA36CD9}" destId="{94B9FDA6-1F97-4B1E-8E80-D7D180C86A12}" srcOrd="3" destOrd="0" parTransId="{155E061B-F49B-476B-8F03-440A333A7886}" sibTransId="{E355218C-E6D9-4FF7-824A-CBA4760D3088}"/>
    <dgm:cxn modelId="{7885B3C5-6F4F-40E6-81F3-7C2DD4E48E01}" type="presOf" srcId="{1BF18BF5-E52D-48EB-982C-A524DD92E72D}" destId="{C6C7F0AA-884B-466A-8E8C-49D89CEC6345}" srcOrd="0" destOrd="0" presId="urn:microsoft.com/office/officeart/2005/8/layout/matrix1"/>
    <dgm:cxn modelId="{5646246B-A2E4-443E-8867-55E4074107F3}" type="presOf" srcId="{4156E28F-4044-4BB3-9683-0ABD819B4137}" destId="{DF02E0C4-3CC9-4F5D-93A9-E41F49B30C3B}" srcOrd="0" destOrd="0" presId="urn:microsoft.com/office/officeart/2005/8/layout/matrix1"/>
    <dgm:cxn modelId="{5FC09EC3-94D0-41FC-A820-B303E3D34D69}" srcId="{52A6967C-B698-414E-8356-4FD52DA36CD9}" destId="{816D4094-7803-4E12-A0D9-84B5ADF062A4}" srcOrd="1" destOrd="0" parTransId="{5231E13B-4A17-474E-AFAC-6429036B6D8C}" sibTransId="{F9044E75-2CC0-4ED2-8365-AC7192D4C1F4}"/>
    <dgm:cxn modelId="{09BA2642-AD17-4CA8-87AA-CF14025D524D}" srcId="{52A6967C-B698-414E-8356-4FD52DA36CD9}" destId="{1BF18BF5-E52D-48EB-982C-A524DD92E72D}" srcOrd="0" destOrd="0" parTransId="{252C836D-FC32-499E-A6A6-C1E6A1118F3C}" sibTransId="{136CA4DF-97E1-4349-9774-E5948DBE0756}"/>
    <dgm:cxn modelId="{289FF264-2AE1-43FC-A4D1-39143BC47DE7}" type="presOf" srcId="{94B9FDA6-1F97-4B1E-8E80-D7D180C86A12}" destId="{FCE87746-6148-426A-8386-942CDEB72F6A}" srcOrd="1" destOrd="0" presId="urn:microsoft.com/office/officeart/2005/8/layout/matrix1"/>
    <dgm:cxn modelId="{2686F2E5-1049-43EA-B417-380355DBE473}" srcId="{4156E28F-4044-4BB3-9683-0ABD819B4137}" destId="{52A6967C-B698-414E-8356-4FD52DA36CD9}" srcOrd="0" destOrd="0" parTransId="{1883B4FF-47D2-445A-BD50-320A98777F7B}" sibTransId="{A7F5DD5E-D311-4367-8FC1-943F33A73017}"/>
    <dgm:cxn modelId="{BAE34EF7-049D-4F08-B30C-ED77B80B7746}" srcId="{52A6967C-B698-414E-8356-4FD52DA36CD9}" destId="{815DB25A-99D4-4A16-9F2B-0241DF5BE796}" srcOrd="2" destOrd="0" parTransId="{539D6101-0D24-4E83-92A0-23B504474E7E}" sibTransId="{68820708-9347-4D91-A3EB-37AD59F0F6B3}"/>
    <dgm:cxn modelId="{284577B4-24B7-47FF-92BC-900098EE2F96}" type="presOf" srcId="{52A6967C-B698-414E-8356-4FD52DA36CD9}" destId="{980F0296-F098-4FB1-AB7B-CC048513711D}" srcOrd="0" destOrd="0" presId="urn:microsoft.com/office/officeart/2005/8/layout/matrix1"/>
    <dgm:cxn modelId="{96DE3918-AE9B-4407-9FC6-4BE66AC40694}" type="presOf" srcId="{815DB25A-99D4-4A16-9F2B-0241DF5BE796}" destId="{B7597BB2-1D74-4D2A-9289-9310672550AB}" srcOrd="1" destOrd="0" presId="urn:microsoft.com/office/officeart/2005/8/layout/matrix1"/>
    <dgm:cxn modelId="{83108AD6-0ECE-45F7-9223-984598F082EF}" type="presOf" srcId="{816D4094-7803-4E12-A0D9-84B5ADF062A4}" destId="{2901E35E-5D19-4320-9ADD-299E6ECBBD2F}" srcOrd="1" destOrd="0" presId="urn:microsoft.com/office/officeart/2005/8/layout/matrix1"/>
    <dgm:cxn modelId="{4379AA34-A60F-4BB7-B91E-B99E6B9CD472}" type="presParOf" srcId="{DF02E0C4-3CC9-4F5D-93A9-E41F49B30C3B}" destId="{1457BCF9-5FAC-4DC0-9B08-CA889191B1FC}" srcOrd="0" destOrd="0" presId="urn:microsoft.com/office/officeart/2005/8/layout/matrix1"/>
    <dgm:cxn modelId="{EBDFDD2D-6388-4737-B240-B52CDFE3CED4}" type="presParOf" srcId="{1457BCF9-5FAC-4DC0-9B08-CA889191B1FC}" destId="{C6C7F0AA-884B-466A-8E8C-49D89CEC6345}" srcOrd="0" destOrd="0" presId="urn:microsoft.com/office/officeart/2005/8/layout/matrix1"/>
    <dgm:cxn modelId="{B0D13800-C9AD-4AED-B4EC-8C088DD0DF1D}" type="presParOf" srcId="{1457BCF9-5FAC-4DC0-9B08-CA889191B1FC}" destId="{37079D2F-CBB1-4937-93F5-992B56CB2F80}" srcOrd="1" destOrd="0" presId="urn:microsoft.com/office/officeart/2005/8/layout/matrix1"/>
    <dgm:cxn modelId="{03F5323D-7E65-447C-BF2C-5EDE6140D00B}" type="presParOf" srcId="{1457BCF9-5FAC-4DC0-9B08-CA889191B1FC}" destId="{92F6FDE2-D5F7-4891-8546-A0F7C954E8AC}" srcOrd="2" destOrd="0" presId="urn:microsoft.com/office/officeart/2005/8/layout/matrix1"/>
    <dgm:cxn modelId="{800B0BA3-B0D9-4FAE-893A-E0FD63E52C19}" type="presParOf" srcId="{1457BCF9-5FAC-4DC0-9B08-CA889191B1FC}" destId="{2901E35E-5D19-4320-9ADD-299E6ECBBD2F}" srcOrd="3" destOrd="0" presId="urn:microsoft.com/office/officeart/2005/8/layout/matrix1"/>
    <dgm:cxn modelId="{AE183EAA-687F-4267-8E33-43C15A3D5FF3}" type="presParOf" srcId="{1457BCF9-5FAC-4DC0-9B08-CA889191B1FC}" destId="{A5FACF6C-6279-4C36-9755-ACC5DD8E7D35}" srcOrd="4" destOrd="0" presId="urn:microsoft.com/office/officeart/2005/8/layout/matrix1"/>
    <dgm:cxn modelId="{C07F7C95-11F0-482D-9C5C-70CA901C59C7}" type="presParOf" srcId="{1457BCF9-5FAC-4DC0-9B08-CA889191B1FC}" destId="{B7597BB2-1D74-4D2A-9289-9310672550AB}" srcOrd="5" destOrd="0" presId="urn:microsoft.com/office/officeart/2005/8/layout/matrix1"/>
    <dgm:cxn modelId="{D1BB7DBE-4DD5-4A74-9EB6-B568327E05A4}" type="presParOf" srcId="{1457BCF9-5FAC-4DC0-9B08-CA889191B1FC}" destId="{19B48B23-9DCA-4667-81B0-C8AC3E755A0C}" srcOrd="6" destOrd="0" presId="urn:microsoft.com/office/officeart/2005/8/layout/matrix1"/>
    <dgm:cxn modelId="{72E4E02D-5D5E-44A9-94E0-FDEFCB161E96}" type="presParOf" srcId="{1457BCF9-5FAC-4DC0-9B08-CA889191B1FC}" destId="{FCE87746-6148-426A-8386-942CDEB72F6A}" srcOrd="7" destOrd="0" presId="urn:microsoft.com/office/officeart/2005/8/layout/matrix1"/>
    <dgm:cxn modelId="{DDA15D59-3499-4992-B8E9-81CB8E50F8A2}" type="presParOf" srcId="{DF02E0C4-3CC9-4F5D-93A9-E41F49B30C3B}" destId="{980F0296-F098-4FB1-AB7B-CC048513711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3CAC2BA-9460-4A8D-997F-FB001D47A827}" type="datetimeFigureOut">
              <a:rPr lang="es-BO" smtClean="0"/>
              <a:t>29/8/2017</a:t>
            </a:fld>
            <a:endParaRPr lang="es-BO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BO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EF85C973-E102-45A7-9AFE-D07C77E2FB87}" type="slidenum">
              <a:rPr lang="es-BO" smtClean="0"/>
              <a:t>‹Nº›</a:t>
            </a:fld>
            <a:endParaRPr lang="es-B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C2BA-9460-4A8D-997F-FB001D47A827}" type="datetimeFigureOut">
              <a:rPr lang="es-BO" smtClean="0"/>
              <a:t>29/8/2017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5C973-E102-45A7-9AFE-D07C77E2FB87}" type="slidenum">
              <a:rPr lang="es-BO" smtClean="0"/>
              <a:t>‹Nº›</a:t>
            </a:fld>
            <a:endParaRPr lang="es-B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C2BA-9460-4A8D-997F-FB001D47A827}" type="datetimeFigureOut">
              <a:rPr lang="es-BO" smtClean="0"/>
              <a:t>29/8/2017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5C973-E102-45A7-9AFE-D07C77E2FB87}" type="slidenum">
              <a:rPr lang="es-BO" smtClean="0"/>
              <a:t>‹Nº›</a:t>
            </a:fld>
            <a:endParaRPr lang="es-B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23CAC2BA-9460-4A8D-997F-FB001D47A827}" type="datetimeFigureOut">
              <a:rPr lang="es-BO" smtClean="0"/>
              <a:t>29/8/2017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5C973-E102-45A7-9AFE-D07C77E2FB87}" type="slidenum">
              <a:rPr lang="es-BO" smtClean="0"/>
              <a:t>‹Nº›</a:t>
            </a:fld>
            <a:endParaRPr lang="es-B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23CAC2BA-9460-4A8D-997F-FB001D47A827}" type="datetimeFigureOut">
              <a:rPr lang="es-BO" smtClean="0"/>
              <a:t>29/8/2017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EF85C973-E102-45A7-9AFE-D07C77E2FB87}" type="slidenum">
              <a:rPr lang="es-BO" smtClean="0"/>
              <a:t>‹Nº›</a:t>
            </a:fld>
            <a:endParaRPr lang="es-BO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3CAC2BA-9460-4A8D-997F-FB001D47A827}" type="datetimeFigureOut">
              <a:rPr lang="es-BO" smtClean="0"/>
              <a:t>29/8/2017</a:t>
            </a:fld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F85C973-E102-45A7-9AFE-D07C77E2FB87}" type="slidenum">
              <a:rPr lang="es-BO" smtClean="0"/>
              <a:t>‹Nº›</a:t>
            </a:fld>
            <a:endParaRPr lang="es-B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23CAC2BA-9460-4A8D-997F-FB001D47A827}" type="datetimeFigureOut">
              <a:rPr lang="es-BO" smtClean="0"/>
              <a:t>29/8/2017</a:t>
            </a:fld>
            <a:endParaRPr lang="es-B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B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EF85C973-E102-45A7-9AFE-D07C77E2FB87}" type="slidenum">
              <a:rPr lang="es-BO" smtClean="0"/>
              <a:t>‹Nº›</a:t>
            </a:fld>
            <a:endParaRPr lang="es-B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C2BA-9460-4A8D-997F-FB001D47A827}" type="datetimeFigureOut">
              <a:rPr lang="es-BO" smtClean="0"/>
              <a:t>29/8/2017</a:t>
            </a:fld>
            <a:endParaRPr lang="es-B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5C973-E102-45A7-9AFE-D07C77E2FB87}" type="slidenum">
              <a:rPr lang="es-BO" smtClean="0"/>
              <a:t>‹Nº›</a:t>
            </a:fld>
            <a:endParaRPr lang="es-B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3CAC2BA-9460-4A8D-997F-FB001D47A827}" type="datetimeFigureOut">
              <a:rPr lang="es-BO" smtClean="0"/>
              <a:t>29/8/2017</a:t>
            </a:fld>
            <a:endParaRPr lang="es-B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B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F85C973-E102-45A7-9AFE-D07C77E2FB87}" type="slidenum">
              <a:rPr lang="es-BO" smtClean="0"/>
              <a:t>‹Nº›</a:t>
            </a:fld>
            <a:endParaRPr lang="es-B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23CAC2BA-9460-4A8D-997F-FB001D47A827}" type="datetimeFigureOut">
              <a:rPr lang="es-BO" smtClean="0"/>
              <a:t>29/8/2017</a:t>
            </a:fld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EF85C973-E102-45A7-9AFE-D07C77E2FB87}" type="slidenum">
              <a:rPr lang="es-BO" smtClean="0"/>
              <a:t>‹Nº›</a:t>
            </a:fld>
            <a:endParaRPr lang="es-B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23CAC2BA-9460-4A8D-997F-FB001D47A827}" type="datetimeFigureOut">
              <a:rPr lang="es-BO" smtClean="0"/>
              <a:t>29/8/2017</a:t>
            </a:fld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EF85C973-E102-45A7-9AFE-D07C77E2FB87}" type="slidenum">
              <a:rPr lang="es-BO" smtClean="0"/>
              <a:t>‹Nº›</a:t>
            </a:fld>
            <a:endParaRPr lang="es-B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23CAC2BA-9460-4A8D-997F-FB001D47A827}" type="datetimeFigureOut">
              <a:rPr lang="es-BO" smtClean="0"/>
              <a:t>29/8/2017</a:t>
            </a:fld>
            <a:endParaRPr lang="es-B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BO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EF85C973-E102-45A7-9AFE-D07C77E2FB87}" type="slidenum">
              <a:rPr lang="es-BO" smtClean="0"/>
              <a:t>‹Nº›</a:t>
            </a:fld>
            <a:endParaRPr lang="es-BO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3212976"/>
            <a:ext cx="7990904" cy="2592288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s-BO" dirty="0" smtClean="0">
                <a:effectLst/>
              </a:rPr>
              <a:t/>
            </a:r>
            <a:br>
              <a:rPr lang="es-BO" dirty="0" smtClean="0">
                <a:effectLst/>
              </a:rPr>
            </a:br>
            <a:r>
              <a:rPr lang="es-BO" dirty="0">
                <a:effectLst/>
              </a:rPr>
              <a:t/>
            </a:r>
            <a:br>
              <a:rPr lang="es-BO" dirty="0">
                <a:effectLst/>
              </a:rPr>
            </a:br>
            <a:r>
              <a:rPr lang="es-BO" b="1" i="1" dirty="0" smtClean="0">
                <a:solidFill>
                  <a:srgbClr val="58EA36"/>
                </a:solidFill>
                <a:effectLst/>
              </a:rPr>
              <a:t>AUTOEVALUACIÓN:</a:t>
            </a:r>
            <a:br>
              <a:rPr lang="es-BO" b="1" i="1" dirty="0" smtClean="0">
                <a:solidFill>
                  <a:srgbClr val="58EA36"/>
                </a:solidFill>
                <a:effectLst/>
              </a:rPr>
            </a:br>
            <a:r>
              <a:rPr lang="es-BO" b="1" i="1" dirty="0" smtClean="0">
                <a:solidFill>
                  <a:srgbClr val="58EA36"/>
                </a:solidFill>
                <a:effectLst/>
              </a:rPr>
              <a:t>SU CARÁCTER FORMATIVO </a:t>
            </a:r>
            <a:r>
              <a:rPr lang="es-BO" b="1" i="1" dirty="0">
                <a:effectLst/>
              </a:rPr>
              <a:t/>
            </a:r>
            <a:br>
              <a:rPr lang="es-BO" b="1" i="1" dirty="0">
                <a:effectLst/>
              </a:rPr>
            </a:br>
            <a:endParaRPr lang="es-BO" b="1" i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11560" y="332656"/>
            <a:ext cx="8062912" cy="1752600"/>
          </a:xfrm>
        </p:spPr>
        <p:txBody>
          <a:bodyPr>
            <a:normAutofit/>
          </a:bodyPr>
          <a:lstStyle/>
          <a:p>
            <a:pPr algn="ctr"/>
            <a:r>
              <a:rPr lang="es-BO" sz="3600" b="1" dirty="0" err="1" smtClean="0">
                <a:solidFill>
                  <a:schemeClr val="tx1"/>
                </a:solidFill>
                <a:latin typeface="Eras Demi ITC" pitchFamily="34" charset="0"/>
              </a:rPr>
              <a:t>FEPPA</a:t>
            </a:r>
            <a:r>
              <a:rPr lang="es-BO" sz="3600" b="1" dirty="0" smtClean="0">
                <a:solidFill>
                  <a:schemeClr val="tx1"/>
                </a:solidFill>
                <a:latin typeface="Eras Demi ITC" pitchFamily="34" charset="0"/>
              </a:rPr>
              <a:t> SAN CALIXTO</a:t>
            </a:r>
          </a:p>
          <a:p>
            <a:pPr algn="l"/>
            <a:endParaRPr lang="es-BO" sz="3600" b="1" dirty="0" smtClean="0">
              <a:solidFill>
                <a:schemeClr val="tx1"/>
              </a:solidFill>
              <a:latin typeface="Eras Demi ITC" pitchFamily="34" charset="0"/>
            </a:endParaRPr>
          </a:p>
        </p:txBody>
      </p:sp>
      <p:pic>
        <p:nvPicPr>
          <p:cNvPr id="4" name="Picture 2" descr="C:\Users\Diego\Pictures\logo sanca t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80" y="1268760"/>
            <a:ext cx="1458808" cy="159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582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Título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2232248"/>
          </a:xfrm>
        </p:spPr>
        <p:txBody>
          <a:bodyPr>
            <a:normAutofit/>
          </a:bodyPr>
          <a:lstStyle/>
          <a:p>
            <a:pPr lvl="0" algn="ctr"/>
            <a:r>
              <a:rPr lang="es-ES" sz="3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</a:rPr>
              <a:t>LA </a:t>
            </a:r>
            <a:r>
              <a:rPr lang="es-ES" sz="31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</a:rPr>
              <a:t>NECESIDAD DE LA AUTOEVALUACIÓN DESDE LA PERSPECTIVA </a:t>
            </a:r>
            <a:r>
              <a:rPr lang="es-ES" sz="3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</a:rPr>
              <a:t>IGNACIANA</a:t>
            </a:r>
            <a:r>
              <a:rPr lang="es-BO" dirty="0">
                <a:effectLst/>
              </a:rPr>
              <a:t/>
            </a:r>
            <a:br>
              <a:rPr lang="es-BO" dirty="0">
                <a:effectLst/>
              </a:rPr>
            </a:br>
            <a:endParaRPr lang="es-BO" dirty="0"/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611560" y="4116213"/>
            <a:ext cx="7632848" cy="3705275"/>
          </a:xfrm>
          <a:prstGeom prst="rect">
            <a:avLst/>
          </a:prstGeom>
        </p:spPr>
        <p:txBody>
          <a:bodyPr>
            <a:no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  <a:ea typeface="+mj-ea"/>
                <a:cs typeface="+mj-cs"/>
              </a:rPr>
              <a:t>EL EXAMEN PERSONAL </a:t>
            </a:r>
            <a:r>
              <a:rPr lang="es-E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  <a:ea typeface="+mj-ea"/>
                <a:cs typeface="+mj-cs"/>
              </a:rPr>
              <a:t>ES </a:t>
            </a:r>
            <a:r>
              <a:rPr lang="es-E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  <a:ea typeface="+mj-ea"/>
                <a:cs typeface="+mj-cs"/>
              </a:rPr>
              <a:t>PARTE DE LA</a:t>
            </a:r>
            <a:r>
              <a:rPr lang="es-ES" sz="2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  <a:ea typeface="+mj-ea"/>
                <a:cs typeface="+mj-cs"/>
              </a:rPr>
              <a:t> </a:t>
            </a:r>
            <a:r>
              <a:rPr lang="es-E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  <a:ea typeface="+mj-ea"/>
                <a:cs typeface="+mj-cs"/>
              </a:rPr>
              <a:t>ESPIRITUALIDAD</a:t>
            </a:r>
            <a:r>
              <a:rPr lang="es-ES" sz="2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  <a:ea typeface="+mj-ea"/>
                <a:cs typeface="+mj-cs"/>
              </a:rPr>
              <a:t> IGNACIANA.</a:t>
            </a:r>
          </a:p>
          <a:p>
            <a:pPr algn="just"/>
            <a:endParaRPr lang="es-E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Eras Demi ITC" pitchFamily="34" charset="0"/>
              <a:ea typeface="+mj-ea"/>
              <a:cs typeface="+mj-cs"/>
            </a:endParaRPr>
          </a:p>
          <a:p>
            <a:pPr algn="just"/>
            <a:r>
              <a:rPr lang="es-ES" sz="2400" dirty="0">
                <a:ln w="18415" cmpd="sng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  <a:ea typeface="+mj-ea"/>
                <a:cs typeface="+mj-cs"/>
              </a:rPr>
              <a:t>PERMITE QUE </a:t>
            </a:r>
            <a:r>
              <a:rPr lang="es-ES" sz="2400" dirty="0" smtClean="0">
                <a:ln w="18415" cmpd="sng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  <a:ea typeface="+mj-ea"/>
                <a:cs typeface="+mj-cs"/>
              </a:rPr>
              <a:t>EL </a:t>
            </a:r>
            <a:r>
              <a:rPr lang="es-ES" sz="2400" dirty="0">
                <a:ln w="18415" cmpd="sng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  <a:ea typeface="+mj-ea"/>
                <a:cs typeface="+mj-cs"/>
              </a:rPr>
              <a:t>ESTUDIANTE TENGA CONSCIENCIA Y SE COMPROMETA CON SU </a:t>
            </a:r>
            <a:r>
              <a:rPr lang="es-ES" sz="2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1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  <a:ea typeface="+mj-ea"/>
                <a:cs typeface="+mj-cs"/>
              </a:rPr>
              <a:t>CRECIMIENTO PERSONAL.</a:t>
            </a:r>
            <a:endParaRPr lang="es-ES" sz="24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chemeClr val="bg1">
                  <a:lumMod val="1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Eras Demi ITC" pitchFamily="34" charset="0"/>
              <a:ea typeface="+mj-ea"/>
              <a:cs typeface="+mj-cs"/>
            </a:endParaRPr>
          </a:p>
          <a:p>
            <a:pPr algn="just"/>
            <a:endParaRPr lang="es-E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Eras Bold ITC" pitchFamily="34" charset="0"/>
              <a:ea typeface="+mj-ea"/>
              <a:cs typeface="+mj-cs"/>
            </a:endParaRPr>
          </a:p>
        </p:txBody>
      </p:sp>
      <p:pic>
        <p:nvPicPr>
          <p:cNvPr id="6146" name="Picture 2" descr="C:\Users\Diego\Pictures\Autoevaluacion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028" y="2198012"/>
            <a:ext cx="5544616" cy="1623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56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BO" dirty="0" smtClean="0"/>
              <a:t>PERFIL DEL ESTUDIANTE</a:t>
            </a:r>
            <a:br>
              <a:rPr lang="es-BO" dirty="0" smtClean="0"/>
            </a:br>
            <a:r>
              <a:rPr lang="es-BO" dirty="0" smtClean="0"/>
              <a:t>CALIXTINO</a:t>
            </a:r>
            <a:endParaRPr lang="es-BO" dirty="0"/>
          </a:p>
        </p:txBody>
      </p:sp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>
          <a:xfrm>
            <a:off x="467544" y="2276872"/>
            <a:ext cx="4032448" cy="3312368"/>
          </a:xfrm>
        </p:spPr>
        <p:txBody>
          <a:bodyPr/>
          <a:lstStyle/>
          <a:p>
            <a:r>
              <a:rPr lang="es-BO" b="1" i="1" dirty="0" smtClean="0"/>
              <a:t>AUTOESTIMA</a:t>
            </a:r>
          </a:p>
          <a:p>
            <a:r>
              <a:rPr lang="es-BO" b="1" i="1" dirty="0" smtClean="0"/>
              <a:t>AFECTIVIDAD</a:t>
            </a:r>
          </a:p>
          <a:p>
            <a:r>
              <a:rPr lang="es-BO" b="1" i="1" dirty="0" smtClean="0"/>
              <a:t>RESPONSABILIDAD</a:t>
            </a:r>
          </a:p>
          <a:p>
            <a:r>
              <a:rPr lang="es-BO" b="1" i="1" dirty="0" smtClean="0"/>
              <a:t>AMOR A LA PATRIA</a:t>
            </a:r>
          </a:p>
          <a:p>
            <a:r>
              <a:rPr lang="es-BO" b="1" i="1" dirty="0" smtClean="0"/>
              <a:t>COMPROMISO CRISTIANO</a:t>
            </a:r>
            <a:endParaRPr lang="es-BO" b="1" i="1" dirty="0"/>
          </a:p>
        </p:txBody>
      </p:sp>
      <p:sp>
        <p:nvSpPr>
          <p:cNvPr id="6" name="5 Marcador de contenido"/>
          <p:cNvSpPr>
            <a:spLocks noGrp="1"/>
          </p:cNvSpPr>
          <p:nvPr>
            <p:ph sz="half" idx="2"/>
          </p:nvPr>
        </p:nvSpPr>
        <p:spPr>
          <a:xfrm>
            <a:off x="4648200" y="2132856"/>
            <a:ext cx="3956248" cy="4115544"/>
          </a:xfrm>
        </p:spPr>
        <p:txBody>
          <a:bodyPr/>
          <a:lstStyle/>
          <a:p>
            <a:r>
              <a:rPr lang="es-BO" b="1" i="1" dirty="0" smtClean="0"/>
              <a:t>SOCIABILIDAD</a:t>
            </a:r>
            <a:endParaRPr lang="es-BO" b="1" i="1" dirty="0"/>
          </a:p>
          <a:p>
            <a:r>
              <a:rPr lang="es-BO" b="1" i="1" dirty="0" smtClean="0"/>
              <a:t>AUTO-EDUCACIÓN</a:t>
            </a:r>
            <a:endParaRPr lang="es-BO" b="1" i="1" dirty="0"/>
          </a:p>
          <a:p>
            <a:r>
              <a:rPr lang="es-BO" b="1" i="1" dirty="0" smtClean="0"/>
              <a:t>HUMILDAD</a:t>
            </a:r>
          </a:p>
          <a:p>
            <a:r>
              <a:rPr lang="es-BO" b="1" i="1" dirty="0" smtClean="0"/>
              <a:t>AGENTE DE CAMBIO</a:t>
            </a:r>
          </a:p>
          <a:p>
            <a:r>
              <a:rPr lang="es-BO" b="1" i="1" dirty="0" smtClean="0"/>
              <a:t>PIEDAD</a:t>
            </a:r>
            <a:endParaRPr lang="es-BO" b="1" i="1" dirty="0"/>
          </a:p>
        </p:txBody>
      </p:sp>
    </p:spTree>
    <p:extLst>
      <p:ext uri="{BB962C8B-B14F-4D97-AF65-F5344CB8AC3E}">
        <p14:creationId xmlns:p14="http://schemas.microsoft.com/office/powerpoint/2010/main" val="3932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 txBox="1">
            <a:spLocks/>
          </p:cNvSpPr>
          <p:nvPr/>
        </p:nvSpPr>
        <p:spPr>
          <a:xfrm>
            <a:off x="539552" y="188640"/>
            <a:ext cx="7776864" cy="597666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marL="484632" algn="l" rtl="0" eaLnBrk="1" latinLnBrk="0" hangingPunct="1">
              <a:spcBef>
                <a:spcPct val="0"/>
              </a:spcBef>
              <a:buNone/>
              <a:defRPr kumimoji="0" sz="4200" b="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es-E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Tomando también </a:t>
            </a:r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en cuenta el </a:t>
            </a:r>
            <a:endParaRPr lang="es-ES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es-ES" sz="3600" b="1" dirty="0" smtClean="0">
                <a:ln w="10541" cmpd="sng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Modelo </a:t>
            </a:r>
            <a:r>
              <a:rPr lang="es-ES" sz="3600" b="1" dirty="0">
                <a:ln w="10541" cmpd="sng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Educativo Socio Comunitario </a:t>
            </a:r>
            <a:r>
              <a:rPr lang="es-ES" sz="3600" b="1" dirty="0" smtClean="0">
                <a:ln w="10541" cmpd="sng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Productivo</a:t>
            </a:r>
            <a:r>
              <a:rPr lang="es-ES" sz="3600" b="1" dirty="0" smtClean="0">
                <a:ln w="18415" cmpd="sng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LEY 070</a:t>
            </a:r>
          </a:p>
          <a:p>
            <a:pPr algn="ctr"/>
            <a:r>
              <a:rPr lang="es-ES" sz="3600" b="1" dirty="0" smtClean="0">
                <a:ln w="18415" cmpd="sng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EDUCACIÓN BOLIVIANA</a:t>
            </a:r>
          </a:p>
          <a:p>
            <a:pPr algn="ctr"/>
            <a:r>
              <a:rPr lang="es-E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las </a:t>
            </a:r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y los maestros propusimos </a:t>
            </a:r>
            <a:r>
              <a:rPr lang="es-E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s-ES" sz="3600" b="1" dirty="0" smtClean="0">
                <a:ln w="18415" cmpd="sng">
                  <a:solidFill>
                    <a:srgbClr val="9DEE32"/>
                  </a:solidFill>
                  <a:prstDash val="solid"/>
                </a:ln>
                <a:solidFill>
                  <a:srgbClr val="9DEE3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instrumentos </a:t>
            </a:r>
            <a:r>
              <a:rPr lang="es-ES" sz="3600" b="1" dirty="0">
                <a:ln w="18415" cmpd="sng">
                  <a:solidFill>
                    <a:srgbClr val="9DEE32"/>
                  </a:solidFill>
                  <a:prstDash val="solid"/>
                </a:ln>
                <a:solidFill>
                  <a:srgbClr val="9DEE3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 autoevaluación </a:t>
            </a:r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que </a:t>
            </a:r>
            <a:r>
              <a:rPr lang="es-E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reflejan </a:t>
            </a:r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el ejercicio de la </a:t>
            </a:r>
            <a:endParaRPr lang="es-ES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es-ES" sz="32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pausa </a:t>
            </a:r>
            <a:r>
              <a:rPr lang="es-ES" sz="3200" b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ignaciana </a:t>
            </a:r>
            <a:endParaRPr lang="es-ES" sz="3200" b="1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chemeClr val="bg1">
                  <a:lumMod val="1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es-E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en </a:t>
            </a:r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las actividades académicas de las y los estudiantes.</a:t>
            </a:r>
            <a:endParaRPr lang="es-BO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es-BO" sz="1600" dirty="0" smtClean="0">
                <a:effectLst/>
              </a:rPr>
              <a:t/>
            </a:r>
            <a:br>
              <a:rPr lang="es-BO" sz="1600" dirty="0" smtClean="0">
                <a:effectLst/>
              </a:rPr>
            </a:br>
            <a:endParaRPr lang="es-BO" sz="1600" dirty="0"/>
          </a:p>
        </p:txBody>
      </p:sp>
    </p:spTree>
    <p:extLst>
      <p:ext uri="{BB962C8B-B14F-4D97-AF65-F5344CB8AC3E}">
        <p14:creationId xmlns:p14="http://schemas.microsoft.com/office/powerpoint/2010/main" val="394242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5395" y="2539027"/>
            <a:ext cx="5706990" cy="3904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Users\Diego\Desktop\FOTOS Memorias\fotos 2016 julio\Camera\20161018_19310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19" r="25414"/>
          <a:stretch/>
        </p:blipFill>
        <p:spPr bwMode="auto">
          <a:xfrm>
            <a:off x="467544" y="2996952"/>
            <a:ext cx="5235703" cy="3446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iego\Desktop\FOTOS Memorias\Octubre 2016\20161126_1019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5040560" cy="3099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Datos de memoria externa grand prime\DCIM\Camera\20170309_16345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15"/>
          <a:stretch/>
        </p:blipFill>
        <p:spPr bwMode="auto">
          <a:xfrm rot="5400000">
            <a:off x="5427033" y="485736"/>
            <a:ext cx="3446422" cy="3284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51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213180670"/>
              </p:ext>
            </p:extLst>
          </p:nvPr>
        </p:nvGraphicFramePr>
        <p:xfrm>
          <a:off x="1259632" y="1124744"/>
          <a:ext cx="672040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125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 txBox="1">
            <a:spLocks/>
          </p:cNvSpPr>
          <p:nvPr/>
        </p:nvSpPr>
        <p:spPr>
          <a:xfrm>
            <a:off x="395536" y="476672"/>
            <a:ext cx="7920880" cy="2730833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marL="484632" algn="l" rtl="0" eaLnBrk="1" latinLnBrk="0" hangingPunct="1">
              <a:spcBef>
                <a:spcPct val="0"/>
              </a:spcBef>
              <a:buNone/>
              <a:defRPr kumimoji="0" sz="4200" b="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Demi ITC" pitchFamily="34" charset="0"/>
              </a:rPr>
              <a:t>Los  </a:t>
            </a:r>
            <a:r>
              <a:rPr lang="es-ES" sz="32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Demi ITC" pitchFamily="34" charset="0"/>
              </a:rPr>
              <a:t>instrumentos </a:t>
            </a:r>
            <a:r>
              <a:rPr lang="es-E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Demi ITC" pitchFamily="34" charset="0"/>
              </a:rPr>
              <a:t>de autoevaluación</a:t>
            </a:r>
            <a:r>
              <a:rPr lang="es-E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Demi ITC" pitchFamily="34" charset="0"/>
              </a:rPr>
              <a:t> permiten  </a:t>
            </a:r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Demi ITC" pitchFamily="34" charset="0"/>
              </a:rPr>
              <a:t>la </a:t>
            </a:r>
            <a:r>
              <a:rPr lang="es-ES" sz="3200" dirty="0">
                <a:ln w="18415" cmpd="sng">
                  <a:solidFill>
                    <a:schemeClr val="accent3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Demi ITC" pitchFamily="34" charset="0"/>
              </a:rPr>
              <a:t>articulación</a:t>
            </a:r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Demi ITC" pitchFamily="34" charset="0"/>
              </a:rPr>
              <a:t> </a:t>
            </a:r>
            <a:r>
              <a:rPr lang="es-E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Demi ITC" pitchFamily="34" charset="0"/>
              </a:rPr>
              <a:t>de</a:t>
            </a:r>
            <a:r>
              <a:rPr lang="es-ES" sz="3200" dirty="0" smtClean="0">
                <a:ln w="18415" cmpd="sng">
                  <a:solidFill>
                    <a:srgbClr val="9DEE32"/>
                  </a:solidFill>
                  <a:prstDash val="solid"/>
                </a:ln>
                <a:solidFill>
                  <a:srgbClr val="9DEE3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Demi ITC" pitchFamily="34" charset="0"/>
              </a:rPr>
              <a:t> </a:t>
            </a:r>
            <a:r>
              <a:rPr lang="es-E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Demi ITC" pitchFamily="34" charset="0"/>
              </a:rPr>
              <a:t>:</a:t>
            </a:r>
          </a:p>
          <a:p>
            <a:pPr algn="just"/>
            <a:r>
              <a:rPr lang="es-BO" sz="1600" dirty="0" smtClean="0">
                <a:effectLst/>
              </a:rPr>
              <a:t/>
            </a:r>
            <a:br>
              <a:rPr lang="es-BO" sz="1600" dirty="0" smtClean="0">
                <a:effectLst/>
              </a:rPr>
            </a:br>
            <a:endParaRPr lang="es-BO" sz="1600" dirty="0"/>
          </a:p>
        </p:txBody>
      </p:sp>
      <p:sp>
        <p:nvSpPr>
          <p:cNvPr id="6" name="5 Hexágono"/>
          <p:cNvSpPr/>
          <p:nvPr/>
        </p:nvSpPr>
        <p:spPr>
          <a:xfrm>
            <a:off x="971600" y="3068960"/>
            <a:ext cx="7056784" cy="703446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800" dirty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Demi ITC" pitchFamily="34" charset="0"/>
              </a:rPr>
              <a:t>Misión institucional</a:t>
            </a:r>
            <a:endParaRPr lang="es-BO" sz="2800" dirty="0">
              <a:ln w="18415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6 Hexágono"/>
          <p:cNvSpPr/>
          <p:nvPr/>
        </p:nvSpPr>
        <p:spPr>
          <a:xfrm>
            <a:off x="981607" y="3933056"/>
            <a:ext cx="7056784" cy="703446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BO" sz="2800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Perfil </a:t>
            </a:r>
            <a:r>
              <a:rPr lang="es-BO" sz="2800" b="1" dirty="0" err="1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calixtino</a:t>
            </a:r>
            <a:endParaRPr lang="es-BO" sz="2800" b="1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7 Hexágono"/>
          <p:cNvSpPr/>
          <p:nvPr/>
        </p:nvSpPr>
        <p:spPr>
          <a:xfrm>
            <a:off x="1001057" y="4797152"/>
            <a:ext cx="7056784" cy="703446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BO" sz="2800" dirty="0" smtClean="0">
                <a:ln w="18415" cmpd="sng">
                  <a:solidFill>
                    <a:schemeClr val="bg1">
                      <a:lumMod val="25000"/>
                    </a:schemeClr>
                  </a:solidFill>
                  <a:prstDash val="solid"/>
                </a:ln>
                <a:solidFill>
                  <a:schemeClr val="bg1">
                    <a:lumMod val="2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Planificación curricular bimestral</a:t>
            </a:r>
            <a:endParaRPr lang="es-BO" sz="2800" dirty="0">
              <a:ln w="18415" cmpd="sng">
                <a:solidFill>
                  <a:schemeClr val="bg1">
                    <a:lumMod val="25000"/>
                  </a:schemeClr>
                </a:solidFill>
                <a:prstDash val="solid"/>
              </a:ln>
              <a:solidFill>
                <a:schemeClr val="bg1">
                  <a:lumMod val="2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8 Hexágono"/>
          <p:cNvSpPr/>
          <p:nvPr/>
        </p:nvSpPr>
        <p:spPr>
          <a:xfrm>
            <a:off x="971600" y="5661248"/>
            <a:ext cx="7086241" cy="936104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BO" sz="2800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Dimensiones: Ser –Saber-Hacer-Decidir</a:t>
            </a:r>
            <a:endParaRPr lang="es-BO" sz="2800" dirty="0">
              <a:ln w="18415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491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G:\Autoevaluación 6to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8640"/>
            <a:ext cx="4968552" cy="6552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600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 txBox="1">
            <a:spLocks/>
          </p:cNvSpPr>
          <p:nvPr/>
        </p:nvSpPr>
        <p:spPr>
          <a:xfrm>
            <a:off x="512377" y="1196752"/>
            <a:ext cx="7560840" cy="5472608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marL="484632" algn="l" rtl="0" eaLnBrk="1" latinLnBrk="0" hangingPunct="1">
              <a:spcBef>
                <a:spcPct val="0"/>
              </a:spcBef>
              <a:buNone/>
              <a:defRPr kumimoji="0" sz="4200" b="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</a:rPr>
              <a:t>Este instrumento es aplicado cada bimestre por los encargados de cada paralelo. </a:t>
            </a:r>
            <a:endParaRPr lang="es-ES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Eras Demi ITC" pitchFamily="34" charset="0"/>
            </a:endParaRPr>
          </a:p>
          <a:p>
            <a:pPr algn="just"/>
            <a:endParaRPr lang="es-E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Eras Demi ITC" pitchFamily="34" charset="0"/>
            </a:endParaRPr>
          </a:p>
          <a:p>
            <a:pPr algn="just"/>
            <a:r>
              <a:rPr lang="es-E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</a:rPr>
              <a:t>Creando </a:t>
            </a:r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</a:rPr>
              <a:t>de esta manera un espacio de </a:t>
            </a:r>
            <a:r>
              <a:rPr lang="es-ES" sz="32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Demi ITC" pitchFamily="34" charset="0"/>
              </a:rPr>
              <a:t>REFLEXIÓN</a:t>
            </a:r>
            <a:r>
              <a:rPr lang="es-ES" sz="32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</a:rPr>
              <a:t> </a:t>
            </a:r>
            <a:r>
              <a:rPr lang="es-ES" sz="32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</a:rPr>
              <a:t>sobre su actuar en la vida diaria y académica</a:t>
            </a:r>
            <a:r>
              <a:rPr lang="es-E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</a:rPr>
              <a:t>, reforzando de esta manera la </a:t>
            </a:r>
            <a:r>
              <a:rPr lang="es-E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Demi ITC" pitchFamily="34" charset="0"/>
              </a:rPr>
              <a:t>autoevaluación del CRECIMIENTO PERSONAL.</a:t>
            </a:r>
            <a:endParaRPr lang="es-BO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Eras Demi ITC" pitchFamily="34" charset="0"/>
            </a:endParaRPr>
          </a:p>
          <a:p>
            <a:pPr algn="just"/>
            <a:r>
              <a:rPr lang="es-BO" sz="1600" dirty="0" smtClean="0">
                <a:effectLst/>
              </a:rPr>
              <a:t/>
            </a:r>
            <a:br>
              <a:rPr lang="es-BO" sz="1600" dirty="0" smtClean="0">
                <a:effectLst/>
              </a:rPr>
            </a:br>
            <a:endParaRPr lang="es-BO" sz="1600" dirty="0"/>
          </a:p>
        </p:txBody>
      </p:sp>
    </p:spTree>
    <p:extLst>
      <p:ext uri="{BB962C8B-B14F-4D97-AF65-F5344CB8AC3E}">
        <p14:creationId xmlns:p14="http://schemas.microsoft.com/office/powerpoint/2010/main" val="22403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 txBox="1">
            <a:spLocks/>
          </p:cNvSpPr>
          <p:nvPr/>
        </p:nvSpPr>
        <p:spPr>
          <a:xfrm>
            <a:off x="395536" y="5353171"/>
            <a:ext cx="7560840" cy="1460205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marL="484632" algn="l" rtl="0" eaLnBrk="1" latinLnBrk="0" hangingPunct="1">
              <a:spcBef>
                <a:spcPct val="0"/>
              </a:spcBef>
              <a:buNone/>
              <a:defRPr kumimoji="0" sz="4200" b="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827532" indent="-342900" algn="just">
              <a:buFont typeface="Arial" pitchFamily="34" charset="0"/>
              <a:buChar char="•"/>
            </a:pPr>
            <a:r>
              <a:rPr lang="es-BO" sz="2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1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Estudiantes realizando su autoevaluación</a:t>
            </a:r>
          </a:p>
          <a:p>
            <a:pPr algn="just"/>
            <a:r>
              <a:rPr lang="es-BO" sz="1600" dirty="0" smtClean="0">
                <a:effectLst/>
              </a:rPr>
              <a:t/>
            </a:r>
            <a:br>
              <a:rPr lang="es-BO" sz="1600" dirty="0" smtClean="0">
                <a:effectLst/>
              </a:rPr>
            </a:br>
            <a:endParaRPr lang="es-BO" sz="1600" dirty="0"/>
          </a:p>
        </p:txBody>
      </p:sp>
      <p:pic>
        <p:nvPicPr>
          <p:cNvPr id="4098" name="Picture 2" descr="C:\Users\Diego\Desktop\FOTOS Memorias\fotos 2016 julio\Camera\20160901_0952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7807014" cy="4391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95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 txBox="1">
            <a:spLocks/>
          </p:cNvSpPr>
          <p:nvPr/>
        </p:nvSpPr>
        <p:spPr>
          <a:xfrm>
            <a:off x="107504" y="1628800"/>
            <a:ext cx="8640960" cy="504056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marL="484632" algn="l" rtl="0" eaLnBrk="1" latinLnBrk="0" hangingPunct="1">
              <a:spcBef>
                <a:spcPct val="0"/>
              </a:spcBef>
              <a:buNone/>
              <a:defRPr kumimoji="0" sz="4200" b="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s-ES" sz="28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1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  <a:r>
              <a:rPr lang="es-ES" sz="28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Conciencia de los beneficios del proceso para su formación integral</a:t>
            </a:r>
          </a:p>
          <a:p>
            <a:pPr lvl="0"/>
            <a:r>
              <a:rPr lang="es-ES" sz="28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.Reconocimiento de necesidades, intereses, preocupaciones y dificultades</a:t>
            </a:r>
          </a:p>
          <a:p>
            <a:pPr lvl="0"/>
            <a:r>
              <a:rPr lang="es-ES" sz="28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.Fortalecimiento de potencialidades, tanto a nivel académico como socio-afectivo</a:t>
            </a:r>
          </a:p>
          <a:p>
            <a:pPr lvl="0"/>
            <a:r>
              <a:rPr lang="es-ES" sz="28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.Visualización de habilidades no potenciadas que exigen la introducción de estrategias de fortalecimiento en el modo de aprender</a:t>
            </a:r>
            <a:endParaRPr lang="es-BO" sz="28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00B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es-BO" sz="1600" dirty="0" smtClean="0">
                <a:effectLst/>
              </a:rPr>
              <a:t/>
            </a:r>
            <a:br>
              <a:rPr lang="es-BO" sz="1600" dirty="0" smtClean="0">
                <a:effectLst/>
              </a:rPr>
            </a:br>
            <a:endParaRPr lang="es-BO" sz="1600" dirty="0"/>
          </a:p>
        </p:txBody>
      </p:sp>
      <p:sp>
        <p:nvSpPr>
          <p:cNvPr id="3" name="1 Título"/>
          <p:cNvSpPr txBox="1">
            <a:spLocks/>
          </p:cNvSpPr>
          <p:nvPr/>
        </p:nvSpPr>
        <p:spPr>
          <a:xfrm>
            <a:off x="395536" y="-57249"/>
            <a:ext cx="8496944" cy="1470025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algn="l" rtl="0" eaLnBrk="1" latinLnBrk="0" hangingPunct="1">
              <a:spcBef>
                <a:spcPct val="0"/>
              </a:spcBef>
              <a:buNone/>
              <a:defRPr kumimoji="0" sz="3600" b="1" kern="1200" cap="none" baseline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BO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Bold ITC" pitchFamily="34" charset="0"/>
              </a:rPr>
              <a:t>IMPACTO para los ESTUDIANTES</a:t>
            </a:r>
            <a:endParaRPr lang="es-BO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Eras Bold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61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smtClean="0">
                <a:solidFill>
                  <a:srgbClr val="00B050"/>
                </a:solidFill>
              </a:rPr>
              <a:t>OBJETIVO</a:t>
            </a:r>
            <a:endParaRPr lang="es-BO" dirty="0">
              <a:solidFill>
                <a:srgbClr val="00B05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882808"/>
            <a:ext cx="8291264" cy="3922456"/>
          </a:xfrm>
        </p:spPr>
        <p:txBody>
          <a:bodyPr/>
          <a:lstStyle/>
          <a:p>
            <a:pPr marL="64008" indent="0">
              <a:buNone/>
            </a:pPr>
            <a:r>
              <a:rPr lang="es-BO" b="1" i="1" dirty="0" smtClean="0">
                <a:solidFill>
                  <a:srgbClr val="9DEE32"/>
                </a:solidFill>
              </a:rPr>
              <a:t>PROMOVER LA PRÁCTICA CONSTANTE DEL AUTOCONOCIMIENTO, AUTOVALORACIÓN Y AUTORREGULACIÓN, A TRAVÉS DE LA GENERACIÓN DE ESPACIOS DE REFLEXIÓN Y DISCERNIMIENTO, QUE PERMITA A LOS ESTUDIANTES FORTALECER SU CRECIMIENTO PERSONAL.</a:t>
            </a:r>
            <a:endParaRPr lang="es-BO" b="1" i="1" dirty="0">
              <a:solidFill>
                <a:srgbClr val="9DEE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8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267494"/>
            <a:ext cx="8435280" cy="5537770"/>
          </a:xfrm>
        </p:spPr>
        <p:txBody>
          <a:bodyPr>
            <a:normAutofit fontScale="90000"/>
          </a:bodyPr>
          <a:lstStyle/>
          <a:p>
            <a:r>
              <a:rPr lang="es-BO" sz="4000" b="1" i="1" dirty="0" smtClean="0"/>
              <a:t/>
            </a:r>
            <a:br>
              <a:rPr lang="es-BO" sz="4000" b="1" i="1" dirty="0" smtClean="0"/>
            </a:br>
            <a:r>
              <a:rPr lang="es-BO" sz="4000" b="1" i="1" dirty="0"/>
              <a:t/>
            </a:r>
            <a:br>
              <a:rPr lang="es-BO" sz="4000" b="1" i="1" dirty="0"/>
            </a:br>
            <a:r>
              <a:rPr lang="es-BO" sz="4000" b="1" i="1" dirty="0" smtClean="0"/>
              <a:t/>
            </a:r>
            <a:br>
              <a:rPr lang="es-BO" sz="4000" b="1" i="1" dirty="0" smtClean="0"/>
            </a:br>
            <a:r>
              <a:rPr lang="es-BO" sz="4000" b="1" i="1" dirty="0" smtClean="0"/>
              <a:t>IMPACTO para la INSTITUCIÓN</a:t>
            </a:r>
            <a:br>
              <a:rPr lang="es-BO" sz="4000" b="1" i="1" dirty="0" smtClean="0"/>
            </a:br>
            <a:r>
              <a:rPr lang="es-BO" sz="4000" b="1" i="1" dirty="0" smtClean="0"/>
              <a:t>. </a:t>
            </a:r>
            <a:r>
              <a:rPr lang="es-BO" sz="2700" b="1" i="1" dirty="0" smtClean="0"/>
              <a:t>Contribuir a la formación de personas autocríticas y protagonistas de su realidad</a:t>
            </a:r>
            <a:br>
              <a:rPr lang="es-BO" sz="2700" b="1" i="1" dirty="0" smtClean="0"/>
            </a:br>
            <a:r>
              <a:rPr lang="es-BO" sz="2700" b="1" i="1" dirty="0" smtClean="0"/>
              <a:t>.Potenciar aspectos positivos de los procesos educativos</a:t>
            </a:r>
            <a:br>
              <a:rPr lang="es-BO" sz="2700" b="1" i="1" dirty="0" smtClean="0"/>
            </a:br>
            <a:r>
              <a:rPr lang="es-BO" sz="2700" b="1" i="1" dirty="0" smtClean="0"/>
              <a:t>.Visualizar carencias y procesos no potenciados que exigen introducir estrategias de fortalecimiento del proceso de formación integral</a:t>
            </a:r>
            <a:br>
              <a:rPr lang="es-BO" sz="2700" b="1" i="1" dirty="0" smtClean="0"/>
            </a:br>
            <a:r>
              <a:rPr lang="es-BO" sz="2700" b="1" i="1" dirty="0" smtClean="0"/>
              <a:t>.Jerarquizar necesidades, intereses, demandas y problemas</a:t>
            </a:r>
            <a:br>
              <a:rPr lang="es-BO" sz="2700" b="1" i="1" dirty="0" smtClean="0"/>
            </a:br>
            <a:r>
              <a:rPr lang="es-BO" sz="2700" b="1" i="1" dirty="0" smtClean="0"/>
              <a:t>.Sistematizar instrumentos prácticos y funcionales en su aplicación</a:t>
            </a:r>
            <a:r>
              <a:rPr lang="es-BO" sz="2700" b="1" i="1" dirty="0"/>
              <a:t/>
            </a:r>
            <a:br>
              <a:rPr lang="es-BO" sz="2700" b="1" i="1" dirty="0"/>
            </a:br>
            <a:r>
              <a:rPr lang="es-BO" sz="4000" b="1" i="1" dirty="0" smtClean="0"/>
              <a:t/>
            </a:r>
            <a:br>
              <a:rPr lang="es-BO" sz="4000" b="1" i="1" dirty="0" smtClean="0"/>
            </a:br>
            <a:r>
              <a:rPr lang="es-BO" sz="4000" b="1" i="1" dirty="0"/>
              <a:t/>
            </a:r>
            <a:br>
              <a:rPr lang="es-BO" sz="4000" b="1" i="1" dirty="0"/>
            </a:br>
            <a:endParaRPr lang="es-BO" sz="4000" b="1" i="1" dirty="0"/>
          </a:p>
        </p:txBody>
      </p:sp>
    </p:spTree>
    <p:extLst>
      <p:ext uri="{BB962C8B-B14F-4D97-AF65-F5344CB8AC3E}">
        <p14:creationId xmlns:p14="http://schemas.microsoft.com/office/powerpoint/2010/main" val="428238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496944" cy="1008112"/>
          </a:xfrm>
        </p:spPr>
        <p:txBody>
          <a:bodyPr/>
          <a:lstStyle/>
          <a:p>
            <a:pPr algn="ctr"/>
            <a:r>
              <a:rPr lang="es-BO" dirty="0" smtClean="0">
                <a:effectLst/>
                <a:latin typeface="Eras Bold ITC" pitchFamily="34" charset="0"/>
              </a:rPr>
              <a:t>PROYECCIONES</a:t>
            </a:r>
            <a:endParaRPr lang="es-BO" dirty="0">
              <a:latin typeface="Eras Bold ITC" pitchFamily="34" charset="0"/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subTitle" idx="1"/>
          </p:nvPr>
        </p:nvSpPr>
        <p:spPr>
          <a:xfrm>
            <a:off x="467544" y="1412776"/>
            <a:ext cx="7632848" cy="4896544"/>
          </a:xfrm>
        </p:spPr>
        <p:txBody>
          <a:bodyPr>
            <a:normAutofit/>
          </a:bodyPr>
          <a:lstStyle/>
          <a:p>
            <a:pPr marL="457200" lvl="0" indent="-457200" algn="just">
              <a:buFont typeface="Arial" pitchFamily="34" charset="0"/>
              <a:buChar char="•"/>
            </a:pPr>
            <a:r>
              <a:rPr lang="es-ES" sz="3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Sostener el proceso y posibilitar su mejora en los años de ejecución.</a:t>
            </a: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es-ES" sz="3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Utilizar óptimamente los recursos disponibles, a partir de las  </a:t>
            </a:r>
            <a:r>
              <a:rPr lang="es-ES" sz="33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TIC`s</a:t>
            </a:r>
            <a:r>
              <a:rPr lang="es-ES" sz="3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es-ES" sz="3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Reflexionar críticamente sobre la práctica docente, a partir de las autoevaluaciones de los estudiantes.</a:t>
            </a:r>
          </a:p>
          <a:p>
            <a:pPr lvl="0" algn="just"/>
            <a:endParaRPr lang="es-BO" sz="33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endParaRPr lang="es-BO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171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600" y="1268760"/>
            <a:ext cx="7239000" cy="4824536"/>
          </a:xfrm>
        </p:spPr>
        <p:txBody>
          <a:bodyPr>
            <a:noAutofit/>
          </a:bodyPr>
          <a:lstStyle/>
          <a:p>
            <a:pPr algn="ctr"/>
            <a:r>
              <a:rPr lang="es-ES" b="0" dirty="0" smtClean="0">
                <a:ln w="6350">
                  <a:solidFill>
                    <a:sysClr val="windowText" lastClr="000000"/>
                  </a:solidFill>
                </a:ln>
                <a:solidFill>
                  <a:schemeClr val="bg1">
                    <a:lumMod val="10000"/>
                  </a:schemeClr>
                </a:solidFill>
                <a:latin typeface="Eras Bold ITC" pitchFamily="34" charset="0"/>
              </a:rPr>
              <a:t>NUESTRA ACTUACIÓN</a:t>
            </a:r>
            <a:br>
              <a:rPr lang="es-ES" b="0" dirty="0" smtClean="0">
                <a:ln w="6350">
                  <a:solidFill>
                    <a:sysClr val="windowText" lastClr="000000"/>
                  </a:solidFill>
                </a:ln>
                <a:solidFill>
                  <a:schemeClr val="bg1">
                    <a:lumMod val="10000"/>
                  </a:schemeClr>
                </a:solidFill>
                <a:latin typeface="Eras Bold ITC" pitchFamily="34" charset="0"/>
              </a:rPr>
            </a:br>
            <a:r>
              <a:rPr lang="es-ES" b="0" dirty="0" smtClean="0">
                <a:ln w="6350">
                  <a:solidFill>
                    <a:sysClr val="windowText" lastClr="000000"/>
                  </a:solidFill>
                </a:ln>
                <a:solidFill>
                  <a:schemeClr val="bg1">
                    <a:lumMod val="10000"/>
                  </a:schemeClr>
                </a:solidFill>
                <a:latin typeface="Eras Bold ITC" pitchFamily="34" charset="0"/>
              </a:rPr>
              <a:t>ANTE DIOS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BO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/>
            </a:r>
            <a:br>
              <a:rPr lang="es-BO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</a:br>
            <a:r>
              <a:rPr lang="es-ES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¿Qué hice?</a:t>
            </a:r>
            <a:br>
              <a:rPr lang="es-ES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</a:br>
            <a:r>
              <a:rPr lang="es-ES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¿Qué hago?</a:t>
            </a:r>
            <a:br>
              <a:rPr lang="es-ES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</a:br>
            <a:r>
              <a:rPr lang="es-ES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¿Qué haré?</a:t>
            </a:r>
            <a:br>
              <a:rPr lang="es-ES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</a:br>
            <a:r>
              <a:rPr lang="es-ES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por Cristo…</a:t>
            </a:r>
            <a:r>
              <a:rPr lang="es-ES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/>
            </a:r>
            <a:br>
              <a:rPr lang="es-ES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</a:br>
            <a:r>
              <a:rPr lang="es-ES" sz="4400" b="0" dirty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s-ES" sz="4400" b="0" dirty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s-ES" sz="2800" b="0" dirty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Preguntas esenciales y fundamentales en nuestra Espiritualidad.</a:t>
            </a:r>
            <a:r>
              <a:rPr lang="es-ES" sz="4000" dirty="0">
                <a:ln w="10541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/>
              </a:rPr>
              <a:t/>
            </a:r>
            <a:br>
              <a:rPr lang="es-ES" sz="4000" dirty="0">
                <a:ln w="10541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/>
              </a:rPr>
            </a:br>
            <a:endParaRPr lang="es-ES" sz="4000" dirty="0">
              <a:ln w="10541" cmpd="sng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0440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23528" y="4077072"/>
            <a:ext cx="9001000" cy="1470025"/>
          </a:xfrm>
        </p:spPr>
        <p:txBody>
          <a:bodyPr/>
          <a:lstStyle/>
          <a:p>
            <a:pPr algn="l"/>
            <a:r>
              <a:rPr lang="es-BO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Bold ITC" pitchFamily="34" charset="0"/>
              </a:rPr>
              <a:t>MUCHAS GRACIAS </a:t>
            </a:r>
            <a:br>
              <a:rPr lang="es-BO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Bold ITC" pitchFamily="34" charset="0"/>
              </a:rPr>
            </a:br>
            <a:r>
              <a:rPr lang="es-BO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Bold ITC" pitchFamily="34" charset="0"/>
              </a:rPr>
              <a:t>POR SU ATENCIÓN </a:t>
            </a:r>
            <a:r>
              <a:rPr lang="es-BO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Bold ITC" pitchFamily="34" charset="0"/>
                <a:sym typeface="Wingdings" pitchFamily="2" charset="2"/>
              </a:rPr>
              <a:t></a:t>
            </a:r>
            <a:endParaRPr lang="es-BO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Eras Bold ITC" pitchFamily="34" charset="0"/>
            </a:endParaRPr>
          </a:p>
        </p:txBody>
      </p:sp>
      <p:pic>
        <p:nvPicPr>
          <p:cNvPr id="3" name="Picture 2" descr="C:\Users\Diego\Pictures\logo sanca t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8680"/>
            <a:ext cx="954752" cy="104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23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11560" y="188640"/>
            <a:ext cx="7416824" cy="5760640"/>
          </a:xfrm>
        </p:spPr>
        <p:txBody>
          <a:bodyPr>
            <a:normAutofit/>
          </a:bodyPr>
          <a:lstStyle/>
          <a:p>
            <a:pPr algn="ctr"/>
            <a:endParaRPr lang="es-AR" sz="3200" b="1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es-AR" sz="4000" b="1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ras Bold ITC" pitchFamily="34" charset="0"/>
              </a:rPr>
              <a:t>FUNDAMENTACIÓN</a:t>
            </a:r>
          </a:p>
          <a:p>
            <a:endParaRPr lang="es-AR" sz="3200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s-BO" sz="3200" dirty="0"/>
              <a:t> </a:t>
            </a:r>
            <a:endParaRPr lang="es-BO" sz="3200" dirty="0" smtClean="0"/>
          </a:p>
          <a:p>
            <a:endParaRPr lang="es-BO" sz="3200" dirty="0"/>
          </a:p>
          <a:p>
            <a:endParaRPr lang="es-BO" dirty="0"/>
          </a:p>
        </p:txBody>
      </p:sp>
      <p:pic>
        <p:nvPicPr>
          <p:cNvPr id="2050" name="Picture 2" descr="C:\Users\Diego\Pictures\jesuita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00200"/>
            <a:ext cx="4578238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83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71464"/>
            <a:ext cx="7152456" cy="1501352"/>
          </a:xfrm>
        </p:spPr>
        <p:txBody>
          <a:bodyPr/>
          <a:lstStyle/>
          <a:p>
            <a:r>
              <a:rPr lang="es-BO" dirty="0" smtClean="0">
                <a:solidFill>
                  <a:srgbClr val="00B050"/>
                </a:solidFill>
              </a:rPr>
              <a:t>EVALUACIÓN: DESDE LA PEDAGOGÍA IGNACIANA</a:t>
            </a:r>
            <a:endParaRPr lang="es-BO" dirty="0">
              <a:solidFill>
                <a:srgbClr val="00B050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619672" y="1988840"/>
            <a:ext cx="5832648" cy="2862064"/>
          </a:xfrm>
        </p:spPr>
        <p:txBody>
          <a:bodyPr>
            <a:noAutofit/>
          </a:bodyPr>
          <a:lstStyle/>
          <a:p>
            <a:pPr algn="just"/>
            <a:r>
              <a:rPr lang="es-BO" sz="2400" b="1" i="1" dirty="0" smtClean="0">
                <a:solidFill>
                  <a:srgbClr val="00B050"/>
                </a:solidFill>
              </a:rPr>
              <a:t>POSTURA CONSTANTE EN BUSCA DE EXCELENCIA ACADÉMICA  Y HUMANA.</a:t>
            </a:r>
          </a:p>
          <a:p>
            <a:pPr algn="just"/>
            <a:r>
              <a:rPr lang="es-BO" sz="2400" b="1" i="1" dirty="0" smtClean="0">
                <a:solidFill>
                  <a:srgbClr val="00B050"/>
                </a:solidFill>
              </a:rPr>
              <a:t>FINALIDAD: PERMITIR QUE EL ESTUDIANTE ACOMPAÑE SU PROPIO CRECIMIENTO Y ESTABLEZCA SUS METAS DE PROGRESO, AUTOREGULANDO SUS PROCESOS DE APRENDIZAJE, COMO PARTE DEL PROCESO DE METACOGNICIÓN</a:t>
            </a:r>
            <a:r>
              <a:rPr lang="es-BO" sz="2400" dirty="0" smtClean="0">
                <a:solidFill>
                  <a:srgbClr val="00B050"/>
                </a:solidFill>
              </a:rPr>
              <a:t>.</a:t>
            </a:r>
            <a:endParaRPr lang="es-BO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61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 redondeado"/>
          <p:cNvSpPr/>
          <p:nvPr/>
        </p:nvSpPr>
        <p:spPr>
          <a:xfrm>
            <a:off x="827584" y="908720"/>
            <a:ext cx="3744416" cy="201622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3200" dirty="0" smtClean="0">
                <a:solidFill>
                  <a:schemeClr val="bg1">
                    <a:lumMod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IMAGINACIÓN</a:t>
            </a:r>
            <a:endParaRPr lang="es-BO" sz="3200" dirty="0">
              <a:solidFill>
                <a:schemeClr val="bg1">
                  <a:lumMod val="1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Eras Bold ITC" pitchFamily="34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4932040" y="2420888"/>
            <a:ext cx="3744416" cy="201622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3200" dirty="0">
                <a:solidFill>
                  <a:schemeClr val="bg1">
                    <a:lumMod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AFECTIVIDAD</a:t>
            </a:r>
          </a:p>
        </p:txBody>
      </p:sp>
      <p:sp>
        <p:nvSpPr>
          <p:cNvPr id="6" name="5 Rectángulo redondeado"/>
          <p:cNvSpPr/>
          <p:nvPr/>
        </p:nvSpPr>
        <p:spPr>
          <a:xfrm>
            <a:off x="827584" y="4238778"/>
            <a:ext cx="3744416" cy="201622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3200" dirty="0">
                <a:solidFill>
                  <a:schemeClr val="bg1">
                    <a:lumMod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CREATIVIDAD</a:t>
            </a:r>
          </a:p>
        </p:txBody>
      </p:sp>
    </p:spTree>
    <p:extLst>
      <p:ext uri="{BB962C8B-B14F-4D97-AF65-F5344CB8AC3E}">
        <p14:creationId xmlns:p14="http://schemas.microsoft.com/office/powerpoint/2010/main" val="144840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iego\Desktop\FOTOS Memorias\fotos 2016 julio\Camera\20161007_12280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9" t="12641" r="18038" b="6594"/>
          <a:stretch/>
        </p:blipFill>
        <p:spPr bwMode="auto">
          <a:xfrm>
            <a:off x="179511" y="188852"/>
            <a:ext cx="4726462" cy="30961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iego\Desktop\FOTOS Memorias\fotos 2016 julio\Camera\20160910_0958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9" t="16507" r="14804" b="2979"/>
          <a:stretch/>
        </p:blipFill>
        <p:spPr bwMode="auto">
          <a:xfrm>
            <a:off x="183027" y="3059246"/>
            <a:ext cx="4464496" cy="36353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Diego\Desktop\FOTOS Memorias\fotos 2016 julio\Camera\20160907_11311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3"/>
          <a:stretch/>
        </p:blipFill>
        <p:spPr bwMode="auto">
          <a:xfrm>
            <a:off x="3497781" y="3429000"/>
            <a:ext cx="5484543" cy="32761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Diego\Desktop\FOTOS Memorias\fotos 2016 julio\Camera\20160908_10024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97"/>
          <a:stretch/>
        </p:blipFill>
        <p:spPr bwMode="auto">
          <a:xfrm>
            <a:off x="4036776" y="188853"/>
            <a:ext cx="4945547" cy="33841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21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11560" y="188640"/>
            <a:ext cx="7416824" cy="5760640"/>
          </a:xfrm>
        </p:spPr>
        <p:txBody>
          <a:bodyPr>
            <a:normAutofit/>
          </a:bodyPr>
          <a:lstStyle/>
          <a:p>
            <a:pPr algn="ctr"/>
            <a:r>
              <a:rPr lang="es-AR" sz="40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</a:t>
            </a:r>
            <a:r>
              <a:rPr lang="es-AR" sz="40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EJERCICIOS  ESPIRITUALES</a:t>
            </a:r>
            <a:r>
              <a:rPr lang="es-AR" sz="40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»</a:t>
            </a:r>
          </a:p>
          <a:p>
            <a:pPr algn="ctr"/>
            <a:r>
              <a:rPr lang="es-AR" sz="2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SAN IGNACIO INTEGRA DIVERSOS MOMENTOS DE EVALUACIÓN : MOCIONES INTERNAS </a:t>
            </a:r>
          </a:p>
          <a:p>
            <a:pPr algn="ctr"/>
            <a:r>
              <a:rPr lang="es-AR" sz="2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ACTIVIDADES AUTOEVALUATIVAS:  EXAMINAR, VALORAR, PEDIR CONOCIMIENTO , TOMAR DECISIONES</a:t>
            </a:r>
          </a:p>
          <a:p>
            <a:r>
              <a:rPr lang="es-BO" sz="3200" dirty="0"/>
              <a:t> </a:t>
            </a:r>
            <a:endParaRPr lang="es-BO" sz="3200" dirty="0" smtClean="0"/>
          </a:p>
          <a:p>
            <a:endParaRPr lang="es-BO" sz="3200" dirty="0"/>
          </a:p>
          <a:p>
            <a:endParaRPr lang="es-BO" dirty="0"/>
          </a:p>
        </p:txBody>
      </p:sp>
      <p:pic>
        <p:nvPicPr>
          <p:cNvPr id="1026" name="Picture 2" descr="Resultado de imagen para san ignac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356992"/>
            <a:ext cx="4032448" cy="25565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11035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iego\Pictures\pausa ignacian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6"/>
          <a:stretch/>
        </p:blipFill>
        <p:spPr bwMode="auto">
          <a:xfrm>
            <a:off x="539552" y="1396528"/>
            <a:ext cx="8195809" cy="498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89706" y="188640"/>
            <a:ext cx="8229600" cy="1399032"/>
          </a:xfrm>
        </p:spPr>
        <p:txBody>
          <a:bodyPr>
            <a:normAutofit fontScale="90000"/>
          </a:bodyPr>
          <a:lstStyle/>
          <a:p>
            <a:pPr lvl="0" algn="ctr"/>
            <a:r>
              <a:rPr lang="es-BO" sz="5300" b="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bg1">
                    <a:lumMod val="1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Pausa ignaciana</a:t>
            </a:r>
            <a:r>
              <a:rPr lang="es-BO" dirty="0">
                <a:effectLst/>
              </a:rPr>
              <a:t/>
            </a:r>
            <a:br>
              <a:rPr lang="es-BO" dirty="0">
                <a:effectLst/>
              </a:rPr>
            </a:b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182952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600" y="908720"/>
            <a:ext cx="7239000" cy="4824536"/>
          </a:xfrm>
        </p:spPr>
        <p:txBody>
          <a:bodyPr>
            <a:noAutofit/>
          </a:bodyPr>
          <a:lstStyle/>
          <a:p>
            <a:pPr algn="ctr"/>
            <a:r>
              <a:rPr lang="es-ES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itchFamily="34" charset="0"/>
              </a:rPr>
              <a:t>MOMENTOS DE LA PAUSA IGNACIANA: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BO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/>
            </a:r>
            <a:br>
              <a:rPr lang="es-BO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</a:br>
            <a:r>
              <a:rPr lang="es-BO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&gt;</a:t>
            </a:r>
            <a:r>
              <a:rPr lang="es-BO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</a:t>
            </a:r>
            <a:r>
              <a:rPr lang="es-ES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Agradecer</a:t>
            </a:r>
            <a:br>
              <a:rPr lang="es-ES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</a:br>
            <a:r>
              <a:rPr lang="es-ES" sz="40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/>
            </a:r>
            <a:br>
              <a:rPr lang="es-ES" sz="40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</a:br>
            <a:r>
              <a:rPr lang="es-ES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&gt;</a:t>
            </a:r>
            <a:r>
              <a:rPr lang="es-ES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Pedir </a:t>
            </a:r>
            <a:r>
              <a:rPr lang="es-ES" sz="40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perdón y </a:t>
            </a:r>
            <a:r>
              <a:rPr lang="es-ES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perdonar</a:t>
            </a:r>
            <a:br>
              <a:rPr lang="es-ES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</a:br>
            <a:r>
              <a:rPr lang="es-ES" sz="40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/>
            </a:r>
            <a:br>
              <a:rPr lang="es-ES" sz="40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</a:br>
            <a:r>
              <a:rPr lang="es-ES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&gt;</a:t>
            </a:r>
            <a:r>
              <a:rPr lang="es-ES" sz="400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Acto </a:t>
            </a:r>
            <a:r>
              <a:rPr lang="es-ES" sz="4000" dirty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de confianza en Dios</a:t>
            </a:r>
          </a:p>
        </p:txBody>
      </p:sp>
    </p:spTree>
    <p:extLst>
      <p:ext uri="{BB962C8B-B14F-4D97-AF65-F5344CB8AC3E}">
        <p14:creationId xmlns:p14="http://schemas.microsoft.com/office/powerpoint/2010/main" val="267890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Personalizado 1">
      <a:dk1>
        <a:srgbClr val="CCD6D8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1156</TotalTime>
  <Words>385</Words>
  <Application>Microsoft Office PowerPoint</Application>
  <PresentationFormat>Presentación en pantalla (4:3)</PresentationFormat>
  <Paragraphs>73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Brío</vt:lpstr>
      <vt:lpstr>  AUTOEVALUACIÓN: SU CARÁCTER FORMATIVO  </vt:lpstr>
      <vt:lpstr>OBJETIVO</vt:lpstr>
      <vt:lpstr>Presentación de PowerPoint</vt:lpstr>
      <vt:lpstr>EVALUACIÓN: DESDE LA PEDAGOGÍA IGNACIANA</vt:lpstr>
      <vt:lpstr>Presentación de PowerPoint</vt:lpstr>
      <vt:lpstr>Presentación de PowerPoint</vt:lpstr>
      <vt:lpstr>Presentación de PowerPoint</vt:lpstr>
      <vt:lpstr>Pausa ignaciana </vt:lpstr>
      <vt:lpstr>MOMENTOS DE LA PAUSA IGNACIANA:  &gt; Agradecer  &gt; Pedir perdón y perdonar  &gt; Acto de confianza en Dios</vt:lpstr>
      <vt:lpstr>LA NECESIDAD DE LA AUTOEVALUACIÓN DESDE LA PERSPECTIVA IGNACIANA </vt:lpstr>
      <vt:lpstr>PERFIL DEL ESTUDIANTE CALIXTINO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IMPACTO para la INSTITUCIÓN . Contribuir a la formación de personas autocríticas y protagonistas de su realidad .Potenciar aspectos positivos de los procesos educativos .Visualizar carencias y procesos no potenciados que exigen introducir estrategias de fortalecimiento del proceso de formación integral .Jerarquizar necesidades, intereses, demandas y problemas .Sistematizar instrumentos prácticos y funcionales en su aplicación   </vt:lpstr>
      <vt:lpstr>PROYECCIONES</vt:lpstr>
      <vt:lpstr>NUESTRA ACTUACIÓN ANTE DIOS  ¿Qué hice? ¿Qué hago? ¿Qué haré? por Cristo…  Preguntas esenciales y fundamentales en nuestra Espiritualidad. </vt:lpstr>
      <vt:lpstr>MUCHAS GRACIAS  POR SU ATENCIÓN 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ESTRATEGIA DE INICIACIÓN A LA MICROSCOPÍA</dc:title>
  <dc:creator>Diego</dc:creator>
  <cp:lastModifiedBy>usuario</cp:lastModifiedBy>
  <cp:revision>100</cp:revision>
  <dcterms:created xsi:type="dcterms:W3CDTF">2017-06-14T01:08:27Z</dcterms:created>
  <dcterms:modified xsi:type="dcterms:W3CDTF">2017-08-29T16:54:10Z</dcterms:modified>
</cp:coreProperties>
</file>